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notesMasterIdLst>
    <p:notesMasterId r:id="rId8"/>
  </p:notesMasterIdLst>
  <p:sldIdLst>
    <p:sldId id="493" r:id="rId2"/>
    <p:sldId id="507" r:id="rId3"/>
    <p:sldId id="514" r:id="rId4"/>
    <p:sldId id="515" r:id="rId5"/>
    <p:sldId id="517" r:id="rId6"/>
    <p:sldId id="518" r:id="rId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814" autoAdjust="0"/>
  </p:normalViewPr>
  <p:slideViewPr>
    <p:cSldViewPr>
      <p:cViewPr>
        <p:scale>
          <a:sx n="100" d="100"/>
          <a:sy n="100" d="100"/>
        </p:scale>
        <p:origin x="-516" y="11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251E44B-C466-4329-A5FE-F65F311A4AA1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9DEEB03-C7B2-4ED8-A391-B171BEF68C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049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1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71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546"/>
            <a:fld id="{A02316A4-29E5-456D-B863-C39F18F7768F}" type="slidenum">
              <a:rPr lang="en-US" smtClean="0"/>
              <a:pPr defTabSz="912546"/>
              <a:t>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869E4-1ABC-4646-B16E-D99CD6F230C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869E4-1ABC-4646-B16E-D99CD6F230C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E0F91-A26E-4178-8C64-E3E00B590AA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33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466AD-0042-4498-96CC-61BB91A1C25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119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txBody>
          <a:bodyPr lIns="0" tIns="0" rIns="0" bIns="0"/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276600"/>
            <a:ext cx="7696200" cy="1143000"/>
          </a:xfrm>
        </p:spPr>
        <p:txBody>
          <a:bodyPr lIns="0" tIns="0" rIns="0" bIns="0" anchor="ctr" anchorCtr="0">
            <a:noAutofit/>
          </a:bodyPr>
          <a:lstStyle>
            <a:lvl1pPr marL="0" indent="0" algn="l">
              <a:buNone/>
              <a:defRPr sz="3600">
                <a:solidFill>
                  <a:srgbClr val="5F5F5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552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04CC7-E249-4D18-8553-2C80B7C18316}" type="slidenum">
              <a:rPr lang="en-US" smtClean="0">
                <a:solidFill>
                  <a:srgbClr val="0C0C0C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C0C0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861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2133600"/>
            <a:ext cx="33147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381500" y="2133600"/>
            <a:ext cx="3314700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381500" y="4305300"/>
            <a:ext cx="3314700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33304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2133600"/>
            <a:ext cx="33147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1500" y="2133600"/>
            <a:ext cx="33147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50228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914400" y="685800"/>
            <a:ext cx="73152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2133600"/>
            <a:ext cx="3314700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381500" y="2133600"/>
            <a:ext cx="3314700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914400" y="4305300"/>
            <a:ext cx="3314700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81500" y="4305300"/>
            <a:ext cx="3314700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77843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2133600"/>
            <a:ext cx="6781800" cy="41910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52400" y="6172200"/>
            <a:ext cx="457200" cy="476250"/>
          </a:xfrm>
        </p:spPr>
        <p:txBody>
          <a:bodyPr/>
          <a:lstStyle>
            <a:lvl1pPr>
              <a:defRPr/>
            </a:lvl1pPr>
          </a:lstStyle>
          <a:p>
            <a:fld id="{C397B011-A1BF-4E71-AE49-8DD1FFFAD11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09020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lus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1600200"/>
            <a:ext cx="5181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04CC7-E249-4D18-8553-2C80B7C18316}" type="slidenum">
              <a:rPr lang="en-US" smtClean="0">
                <a:solidFill>
                  <a:srgbClr val="0C0C0C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C0C0C">
                  <a:tint val="75000"/>
                </a:srgbClr>
              </a:solidFill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idx="13"/>
          </p:nvPr>
        </p:nvSpPr>
        <p:spPr>
          <a:xfrm>
            <a:off x="1066800" y="1600200"/>
            <a:ext cx="21336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7770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plus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1600200"/>
            <a:ext cx="5181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04CC7-E249-4D18-8553-2C80B7C18316}" type="slidenum">
              <a:rPr lang="en-US" smtClean="0">
                <a:solidFill>
                  <a:srgbClr val="0C0C0C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C0C0C">
                  <a:tint val="75000"/>
                </a:srgbClr>
              </a:solidFill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idx="13"/>
          </p:nvPr>
        </p:nvSpPr>
        <p:spPr>
          <a:xfrm>
            <a:off x="1066800" y="1600200"/>
            <a:ext cx="21336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5165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plus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1600200"/>
            <a:ext cx="5181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04CC7-E249-4D18-8553-2C80B7C18316}" type="slidenum">
              <a:rPr lang="en-US" smtClean="0">
                <a:solidFill>
                  <a:srgbClr val="0C0C0C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C0C0C">
                  <a:tint val="75000"/>
                </a:srgbClr>
              </a:solidFill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idx="13"/>
          </p:nvPr>
        </p:nvSpPr>
        <p:spPr>
          <a:xfrm>
            <a:off x="1066800" y="1600200"/>
            <a:ext cx="21336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8829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plus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1600200"/>
            <a:ext cx="5181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04CC7-E249-4D18-8553-2C80B7C18316}" type="slidenum">
              <a:rPr lang="en-US" smtClean="0">
                <a:solidFill>
                  <a:srgbClr val="0C0C0C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C0C0C">
                  <a:tint val="75000"/>
                </a:srgbClr>
              </a:solidFill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idx="13"/>
          </p:nvPr>
        </p:nvSpPr>
        <p:spPr>
          <a:xfrm>
            <a:off x="1066800" y="1600200"/>
            <a:ext cx="21336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7720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plus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1600200"/>
            <a:ext cx="5181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04CC7-E249-4D18-8553-2C80B7C183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/>
          </p:nvPr>
        </p:nvSpPr>
        <p:spPr>
          <a:xfrm>
            <a:off x="1066800" y="1600200"/>
            <a:ext cx="21336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04CC7-E249-4D18-8553-2C80B7C18316}" type="slidenum">
              <a:rPr lang="en-US" smtClean="0">
                <a:solidFill>
                  <a:srgbClr val="0C0C0C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C0C0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2678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 plus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1600200"/>
            <a:ext cx="5181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04CC7-E249-4D18-8553-2C80B7C18316}" type="slidenum">
              <a:rPr lang="en-US" smtClean="0">
                <a:solidFill>
                  <a:srgbClr val="0C0C0C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C0C0C">
                  <a:tint val="75000"/>
                </a:srgbClr>
              </a:solidFill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idx="13"/>
          </p:nvPr>
        </p:nvSpPr>
        <p:spPr>
          <a:xfrm>
            <a:off x="1066800" y="1600200"/>
            <a:ext cx="21336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9987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 plus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1600200"/>
            <a:ext cx="5181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/>
          </p:nvPr>
        </p:nvSpPr>
        <p:spPr>
          <a:xfrm>
            <a:off x="1066800" y="1600200"/>
            <a:ext cx="2133600" cy="4572000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827C3-F0A2-4C40-A6D0-0F8EBBE883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62063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 plus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1600200"/>
            <a:ext cx="5181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04CC7-E249-4D18-8553-2C80B7C18316}" type="slidenum">
              <a:rPr lang="en-US" smtClean="0">
                <a:solidFill>
                  <a:srgbClr val="0C0C0C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C0C0C">
                  <a:tint val="75000"/>
                </a:srgbClr>
              </a:solidFill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idx="13"/>
          </p:nvPr>
        </p:nvSpPr>
        <p:spPr>
          <a:xfrm>
            <a:off x="1066800" y="1600200"/>
            <a:ext cx="21336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8036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 plus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1600200"/>
            <a:ext cx="5181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04CC7-E249-4D18-8553-2C80B7C18316}" type="slidenum">
              <a:rPr lang="en-US" smtClean="0">
                <a:solidFill>
                  <a:srgbClr val="0C0C0C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C0C0C">
                  <a:tint val="75000"/>
                </a:srgbClr>
              </a:solidFill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idx="13"/>
          </p:nvPr>
        </p:nvSpPr>
        <p:spPr>
          <a:xfrm>
            <a:off x="1066800" y="1600200"/>
            <a:ext cx="21336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2217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 plus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1600200"/>
            <a:ext cx="5181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04CC7-E249-4D18-8553-2C80B7C18316}" type="slidenum">
              <a:rPr lang="en-US" smtClean="0">
                <a:solidFill>
                  <a:srgbClr val="0C0C0C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C0C0C">
                  <a:tint val="75000"/>
                </a:srgbClr>
              </a:solidFill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idx="13"/>
          </p:nvPr>
        </p:nvSpPr>
        <p:spPr>
          <a:xfrm>
            <a:off x="1066800" y="1600200"/>
            <a:ext cx="21336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5465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 plus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1600200"/>
            <a:ext cx="5181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04CC7-E249-4D18-8553-2C80B7C18316}" type="slidenum">
              <a:rPr lang="en-US" smtClean="0">
                <a:solidFill>
                  <a:srgbClr val="0C0C0C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C0C0C">
                  <a:tint val="75000"/>
                </a:srgbClr>
              </a:solidFill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idx="13"/>
          </p:nvPr>
        </p:nvSpPr>
        <p:spPr>
          <a:xfrm>
            <a:off x="1066800" y="1600200"/>
            <a:ext cx="21336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2027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 plus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1600200"/>
            <a:ext cx="5181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04CC7-E249-4D18-8553-2C80B7C18316}" type="slidenum">
              <a:rPr lang="en-US" smtClean="0">
                <a:solidFill>
                  <a:srgbClr val="0C0C0C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C0C0C">
                  <a:tint val="75000"/>
                </a:srgbClr>
              </a:solidFill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idx="13"/>
          </p:nvPr>
        </p:nvSpPr>
        <p:spPr>
          <a:xfrm>
            <a:off x="1066800" y="1600200"/>
            <a:ext cx="21336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2510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 plus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1600200"/>
            <a:ext cx="5181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04CC7-E249-4D18-8553-2C80B7C18316}" type="slidenum">
              <a:rPr lang="en-US" smtClean="0">
                <a:solidFill>
                  <a:srgbClr val="0C0C0C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C0C0C">
                  <a:tint val="75000"/>
                </a:srgbClr>
              </a:solidFill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idx="13"/>
          </p:nvPr>
        </p:nvSpPr>
        <p:spPr>
          <a:xfrm>
            <a:off x="1066800" y="1600200"/>
            <a:ext cx="21336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2510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 plus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1600200"/>
            <a:ext cx="5181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04CC7-E249-4D18-8553-2C80B7C18316}" type="slidenum">
              <a:rPr lang="en-US" smtClean="0">
                <a:solidFill>
                  <a:srgbClr val="0C0C0C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C0C0C">
                  <a:tint val="75000"/>
                </a:srgbClr>
              </a:solidFill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idx="13"/>
          </p:nvPr>
        </p:nvSpPr>
        <p:spPr>
          <a:xfrm>
            <a:off x="1066800" y="1600200"/>
            <a:ext cx="21336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675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 plus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1600200"/>
            <a:ext cx="5181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04CC7-E249-4D18-8553-2C80B7C18316}" type="slidenum">
              <a:rPr lang="en-US" smtClean="0">
                <a:solidFill>
                  <a:srgbClr val="0C0C0C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C0C0C">
                  <a:tint val="75000"/>
                </a:srgbClr>
              </a:solidFill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idx="13"/>
          </p:nvPr>
        </p:nvSpPr>
        <p:spPr>
          <a:xfrm>
            <a:off x="1066800" y="1600200"/>
            <a:ext cx="21336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757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243387"/>
            <a:ext cx="7772400" cy="1362075"/>
          </a:xfrm>
        </p:spPr>
        <p:txBody>
          <a:bodyPr anchor="t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7432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04CC7-E249-4D18-8553-2C80B7C18316}" type="slidenum">
              <a:rPr lang="en-US" smtClean="0">
                <a:solidFill>
                  <a:srgbClr val="0C0C0C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C0C0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544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 plus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1600200"/>
            <a:ext cx="5181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04CC7-E249-4D18-8553-2C80B7C18316}" type="slidenum">
              <a:rPr lang="en-US" smtClean="0">
                <a:solidFill>
                  <a:srgbClr val="0C0C0C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C0C0C">
                  <a:tint val="75000"/>
                </a:srgbClr>
              </a:solidFill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idx="13"/>
          </p:nvPr>
        </p:nvSpPr>
        <p:spPr>
          <a:xfrm>
            <a:off x="1066800" y="1600200"/>
            <a:ext cx="21336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1200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 plus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1600200"/>
            <a:ext cx="5181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04CC7-E249-4D18-8553-2C80B7C18316}" type="slidenum">
              <a:rPr lang="en-US" smtClean="0">
                <a:solidFill>
                  <a:srgbClr val="0C0C0C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C0C0C">
                  <a:tint val="75000"/>
                </a:srgbClr>
              </a:solidFill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idx="13"/>
          </p:nvPr>
        </p:nvSpPr>
        <p:spPr>
          <a:xfrm>
            <a:off x="1066800" y="1600200"/>
            <a:ext cx="21336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883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lus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1600200"/>
            <a:ext cx="5181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04CC7-E249-4D18-8553-2C80B7C18316}" type="slidenum">
              <a:rPr lang="en-US" smtClean="0">
                <a:solidFill>
                  <a:srgbClr val="0C0C0C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C0C0C">
                  <a:tint val="75000"/>
                </a:srgbClr>
              </a:solidFill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idx="13"/>
          </p:nvPr>
        </p:nvSpPr>
        <p:spPr>
          <a:xfrm>
            <a:off x="1066800" y="1600200"/>
            <a:ext cx="21336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03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600200"/>
            <a:ext cx="3733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04CC7-E249-4D18-8553-2C80B7C18316}" type="slidenum">
              <a:rPr lang="en-US" smtClean="0">
                <a:solidFill>
                  <a:srgbClr val="0C0C0C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C0C0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493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04CC7-E249-4D18-8553-2C80B7C18316}" type="slidenum">
              <a:rPr lang="en-US" smtClean="0">
                <a:solidFill>
                  <a:srgbClr val="0C0C0C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C0C0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111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04CC7-E249-4D18-8553-2C80B7C18316}" type="slidenum">
              <a:rPr lang="en-US" smtClean="0">
                <a:solidFill>
                  <a:srgbClr val="0C0C0C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C0C0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280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04CC7-E249-4D18-8553-2C80B7C18316}" type="slidenum">
              <a:rPr lang="en-US" smtClean="0">
                <a:solidFill>
                  <a:srgbClr val="0C0C0C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C0C0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263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04CC7-E249-4D18-8553-2C80B7C18316}" type="slidenum">
              <a:rPr lang="en-US" smtClean="0">
                <a:solidFill>
                  <a:srgbClr val="0C0C0C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C0C0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197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1828800"/>
            <a:ext cx="7543800" cy="42973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356350"/>
            <a:ext cx="2133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04CC7-E249-4D18-8553-2C80B7C18316}" type="slidenum">
              <a:rPr lang="en-US" smtClean="0">
                <a:solidFill>
                  <a:srgbClr val="0C0C0C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C0C0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70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714" r:id="rId15"/>
    <p:sldLayoutId id="2147483729" r:id="rId16"/>
    <p:sldLayoutId id="2147483700" r:id="rId17"/>
    <p:sldLayoutId id="2147483674" r:id="rId18"/>
    <p:sldLayoutId id="2147483658" r:id="rId19"/>
    <p:sldLayoutId id="2147483663" r:id="rId20"/>
    <p:sldLayoutId id="2147483740" r:id="rId21"/>
    <p:sldLayoutId id="2147483751" r:id="rId22"/>
    <p:sldLayoutId id="2147483762" r:id="rId23"/>
    <p:sldLayoutId id="2147483777" r:id="rId24"/>
    <p:sldLayoutId id="2147483792" r:id="rId25"/>
    <p:sldLayoutId id="2147483803" r:id="rId26"/>
    <p:sldLayoutId id="2147483814" r:id="rId27"/>
    <p:sldLayoutId id="2147483825" r:id="rId28"/>
    <p:sldLayoutId id="2147483836" r:id="rId29"/>
    <p:sldLayoutId id="2147483847" r:id="rId30"/>
    <p:sldLayoutId id="2147483858" r:id="rId31"/>
  </p:sldLayoutIdLst>
  <p:txStyles>
    <p:titleStyle>
      <a:lvl1pPr algn="l" defTabSz="914400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Calibri" pitchFamily="34" charset="0"/>
          <a:ea typeface="+mj-ea"/>
          <a:cs typeface="+mj-cs"/>
        </a:defRPr>
      </a:lvl1pPr>
    </p:titleStyle>
    <p:bodyStyle>
      <a:lvl1pPr marL="365760" indent="-365760" algn="l" defTabSz="914400" rtl="0" eaLnBrk="1" latinLnBrk="0" hangingPunct="1">
        <a:spcBef>
          <a:spcPts val="1200"/>
        </a:spcBef>
        <a:buClr>
          <a:srgbClr val="C2B50D"/>
        </a:buClr>
        <a:buSzPct val="80000"/>
        <a:buFont typeface="Wingdings" pitchFamily="2" charset="2"/>
        <a:buChar char="n"/>
        <a:defRPr sz="260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320040" algn="l" defTabSz="914400" rtl="0" eaLnBrk="1" latinLnBrk="0" hangingPunct="1">
        <a:spcBef>
          <a:spcPts val="600"/>
        </a:spcBef>
        <a:buClr>
          <a:srgbClr val="D16103"/>
        </a:buClr>
        <a:buSzPct val="80000"/>
        <a:buFont typeface="Wingdings" pitchFamily="2" charset="2"/>
        <a:buChar char="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320040" algn="l" defTabSz="914400" rtl="0" eaLnBrk="1" latinLnBrk="0" hangingPunct="1">
        <a:spcBef>
          <a:spcPts val="600"/>
        </a:spcBef>
        <a:buClr>
          <a:srgbClr val="874DBF"/>
        </a:buClr>
        <a:buSzPct val="80000"/>
        <a:buFont typeface="Wingdings" pitchFamily="2" charset="2"/>
        <a:buChar char="n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500"/>
        </a:spcBef>
        <a:buClr>
          <a:schemeClr val="accent1"/>
        </a:buClr>
        <a:buSzPct val="80000"/>
        <a:buFont typeface="Wingdings" pitchFamily="2" charset="2"/>
        <a:buChar char="l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500"/>
        </a:spcBef>
        <a:buClr>
          <a:schemeClr val="accent2"/>
        </a:buClr>
        <a:buSzPct val="80000"/>
        <a:buFont typeface="Wingdings" pitchFamily="2" charset="2"/>
        <a:buChar char="l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7"/>
          <p:cNvSpPr txBox="1">
            <a:spLocks/>
          </p:cNvSpPr>
          <p:nvPr/>
        </p:nvSpPr>
        <p:spPr bwMode="auto">
          <a:xfrm>
            <a:off x="685800" y="1295400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 smtClean="0"/>
              <a:t>housing continuum</a:t>
            </a:r>
            <a:endParaRPr lang="en-US" dirty="0"/>
          </a:p>
        </p:txBody>
      </p:sp>
      <p:sp>
        <p:nvSpPr>
          <p:cNvPr id="6" name="Subtitle 8"/>
          <p:cNvSpPr txBox="1">
            <a:spLocks/>
          </p:cNvSpPr>
          <p:nvPr/>
        </p:nvSpPr>
        <p:spPr bwMode="auto">
          <a:xfrm>
            <a:off x="762000" y="3276600"/>
            <a:ext cx="7696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C2B50D"/>
              </a:buClr>
              <a:buSzPct val="80000"/>
              <a:buFont typeface="Wingdings" pitchFamily="2" charset="2"/>
              <a:buNone/>
              <a:defRPr sz="3600" kern="1200">
                <a:solidFill>
                  <a:srgbClr val="5F5F5F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D16103"/>
              </a:buClr>
              <a:buSzPct val="80000"/>
              <a:buFont typeface="Wingdings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874DBF"/>
              </a:buClr>
              <a:buSzPct val="80000"/>
              <a:buFont typeface="Wingdings" pitchFamily="2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Impact Denver</a:t>
            </a:r>
          </a:p>
          <a:p>
            <a:r>
              <a:rPr lang="en-US" dirty="0" smtClean="0"/>
              <a:t>August 23,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07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about chfa</a:t>
            </a:r>
            <a:endParaRPr lang="en-US" dirty="0" smtClean="0"/>
          </a:p>
        </p:txBody>
      </p:sp>
      <p:sp>
        <p:nvSpPr>
          <p:cNvPr id="548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CHFA was established in 1973 by the Colorado General Assembly.</a:t>
            </a:r>
          </a:p>
          <a:p>
            <a:r>
              <a:rPr lang="en-US" dirty="0" smtClean="0"/>
              <a:t>Operating expenses in 1974 were $76,000 and CHFA could only issue bonds up to $50 Million.</a:t>
            </a:r>
          </a:p>
          <a:p>
            <a:r>
              <a:rPr lang="en-US" dirty="0" smtClean="0"/>
              <a:t>CHFA received authority to do commercial loans </a:t>
            </a:r>
            <a:br>
              <a:rPr lang="en-US" dirty="0" smtClean="0"/>
            </a:br>
            <a:r>
              <a:rPr lang="en-US" dirty="0" smtClean="0"/>
              <a:t>in 1982.</a:t>
            </a:r>
          </a:p>
          <a:p>
            <a:r>
              <a:rPr lang="en-US" dirty="0" smtClean="0"/>
              <a:t>To date, approximately $</a:t>
            </a:r>
            <a:r>
              <a:rPr lang="en-US" dirty="0" smtClean="0"/>
              <a:t>12 billion </a:t>
            </a:r>
            <a:r>
              <a:rPr lang="en-US" dirty="0" smtClean="0"/>
              <a:t>has been raised and invested in Colorado.</a:t>
            </a:r>
          </a:p>
        </p:txBody>
      </p:sp>
    </p:spTree>
    <p:extLst>
      <p:ext uri="{BB962C8B-B14F-4D97-AF65-F5344CB8AC3E}">
        <p14:creationId xmlns:p14="http://schemas.microsoft.com/office/powerpoint/2010/main" val="223033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6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91440" y="1981200"/>
            <a:ext cx="9326880" cy="3017520"/>
          </a:xfrm>
          <a:prstGeom prst="rect">
            <a:avLst/>
          </a:prstGeom>
          <a:solidFill>
            <a:srgbClr val="0069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2016 and beyond: mission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en-US" sz="4400" dirty="0" smtClean="0">
                <a:solidFill>
                  <a:schemeClr val="bg1"/>
                </a:solidFill>
              </a:rPr>
              <a:t>We strengthen Colorado by investing in affordable housing and community development.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1902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91440" y="1981200"/>
            <a:ext cx="9326880" cy="3017520"/>
          </a:xfrm>
          <a:prstGeom prst="rect">
            <a:avLst/>
          </a:prstGeom>
          <a:solidFill>
            <a:srgbClr val="0069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2016 and beyond: vision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43000" y="1524000"/>
            <a:ext cx="7543800" cy="4297363"/>
          </a:xfrm>
        </p:spPr>
        <p:txBody>
          <a:bodyPr anchor="ctr"/>
          <a:lstStyle/>
          <a:p>
            <a:pPr marL="0" indent="0">
              <a:buNone/>
            </a:pPr>
            <a:r>
              <a:rPr lang="en-US" sz="4000" dirty="0">
                <a:solidFill>
                  <a:schemeClr val="bg1"/>
                </a:solidFill>
              </a:rPr>
              <a:t>Everyone in Colorado will have </a:t>
            </a:r>
            <a:r>
              <a:rPr lang="en-US" sz="4000" dirty="0" smtClean="0">
                <a:solidFill>
                  <a:schemeClr val="bg1"/>
                </a:solidFill>
              </a:rPr>
              <a:t>the </a:t>
            </a:r>
            <a:r>
              <a:rPr lang="en-US" sz="4000" dirty="0">
                <a:solidFill>
                  <a:schemeClr val="bg1"/>
                </a:solidFill>
              </a:rPr>
              <a:t>opportunity for housing stability </a:t>
            </a:r>
            <a:r>
              <a:rPr lang="en-US" sz="4000" dirty="0" smtClean="0">
                <a:solidFill>
                  <a:schemeClr val="bg1"/>
                </a:solidFill>
              </a:rPr>
              <a:t/>
            </a:r>
            <a:br>
              <a:rPr lang="en-US" sz="4000" dirty="0" smtClean="0">
                <a:solidFill>
                  <a:schemeClr val="bg1"/>
                </a:solidFill>
              </a:rPr>
            </a:br>
            <a:r>
              <a:rPr lang="en-US" sz="4000" dirty="0" smtClean="0">
                <a:solidFill>
                  <a:schemeClr val="bg1"/>
                </a:solidFill>
              </a:rPr>
              <a:t>and </a:t>
            </a:r>
            <a:r>
              <a:rPr lang="en-US" sz="4000" dirty="0">
                <a:solidFill>
                  <a:schemeClr val="bg1"/>
                </a:solidFill>
              </a:rPr>
              <a:t>economic prosperity</a:t>
            </a:r>
            <a:r>
              <a:rPr lang="en-US" sz="4000" dirty="0" smtClean="0">
                <a:solidFill>
                  <a:schemeClr val="bg1"/>
                </a:solidFill>
              </a:rPr>
              <a:t>.</a:t>
            </a:r>
            <a:endParaRPr lang="en-US" sz="2400" dirty="0" smtClean="0">
              <a:solidFill>
                <a:schemeClr val="bg1"/>
              </a:solidFill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6464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</a:t>
            </a:r>
            <a:r>
              <a:rPr lang="en-US" dirty="0" err="1" smtClean="0"/>
              <a:t>chfa</a:t>
            </a:r>
            <a:r>
              <a:rPr lang="en-US" dirty="0" smtClean="0"/>
              <a:t> serves </a:t>
            </a:r>
            <a:r>
              <a:rPr lang="en-US" dirty="0" err="1" smtClean="0"/>
              <a:t>colorado’s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housing continuum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14600"/>
            <a:ext cx="8229600" cy="2263140"/>
          </a:xfrm>
        </p:spPr>
      </p:pic>
    </p:spTree>
    <p:extLst>
      <p:ext uri="{BB962C8B-B14F-4D97-AF65-F5344CB8AC3E}">
        <p14:creationId xmlns:p14="http://schemas.microsoft.com/office/powerpoint/2010/main" val="65385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</a:t>
            </a:r>
            <a:r>
              <a:rPr lang="en-US" dirty="0" err="1" smtClean="0"/>
              <a:t>hfa’s</a:t>
            </a:r>
            <a:r>
              <a:rPr lang="en-US" dirty="0" smtClean="0"/>
              <a:t> work since 1973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$</a:t>
            </a:r>
            <a:r>
              <a:rPr lang="en-US" dirty="0" smtClean="0"/>
              <a:t>8.9 </a:t>
            </a:r>
            <a:r>
              <a:rPr lang="en-US" dirty="0" smtClean="0"/>
              <a:t>billion in home finance production with </a:t>
            </a:r>
            <a:r>
              <a:rPr lang="en-US" dirty="0" smtClean="0"/>
              <a:t>88,695 </a:t>
            </a:r>
            <a:r>
              <a:rPr lang="en-US" dirty="0" smtClean="0"/>
              <a:t>customers served with loans or </a:t>
            </a:r>
            <a:r>
              <a:rPr lang="en-US" dirty="0" err="1" smtClean="0"/>
              <a:t>mccs</a:t>
            </a:r>
            <a:endParaRPr lang="en-US" dirty="0" smtClean="0"/>
          </a:p>
          <a:p>
            <a:pPr>
              <a:spcAft>
                <a:spcPts val="1200"/>
              </a:spcAft>
            </a:pPr>
            <a:r>
              <a:rPr lang="en-US" dirty="0" smtClean="0"/>
              <a:t>$</a:t>
            </a:r>
            <a:r>
              <a:rPr lang="en-US" dirty="0" smtClean="0"/>
              <a:t>1.8 </a:t>
            </a:r>
            <a:r>
              <a:rPr lang="en-US" dirty="0" smtClean="0"/>
              <a:t>billion in multifamily loan production, with </a:t>
            </a:r>
            <a:r>
              <a:rPr lang="en-US" dirty="0" smtClean="0"/>
              <a:t>957 </a:t>
            </a:r>
            <a:r>
              <a:rPr lang="en-US" dirty="0" smtClean="0"/>
              <a:t>developments consisting of </a:t>
            </a:r>
            <a:r>
              <a:rPr lang="en-US" dirty="0" smtClean="0"/>
              <a:t>60,513 </a:t>
            </a:r>
            <a:r>
              <a:rPr lang="en-US" dirty="0" smtClean="0"/>
              <a:t>units in portfolio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45,165 affordable multifamily units allocated Low Income Housing Tax Credits, totaling $</a:t>
            </a:r>
            <a:r>
              <a:rPr lang="en-US" dirty="0" smtClean="0"/>
              <a:t>255.7 </a:t>
            </a:r>
            <a:r>
              <a:rPr lang="en-US" dirty="0" smtClean="0"/>
              <a:t>million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$1.1 billion invested in business lending serving </a:t>
            </a:r>
            <a:r>
              <a:rPr lang="en-US" dirty="0" smtClean="0"/>
              <a:t>4,081 </a:t>
            </a:r>
            <a:r>
              <a:rPr lang="en-US" dirty="0" smtClean="0"/>
              <a:t>businesses and directly supporting </a:t>
            </a:r>
            <a:r>
              <a:rPr lang="en-US" dirty="0" smtClean="0"/>
              <a:t>54,448 </a:t>
            </a:r>
            <a:r>
              <a:rPr lang="en-US" dirty="0" smtClean="0"/>
              <a:t>jobs </a:t>
            </a:r>
          </a:p>
          <a:p>
            <a:pPr>
              <a:spcAft>
                <a:spcPts val="1200"/>
              </a:spcAft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0164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FA_template">
  <a:themeElements>
    <a:clrScheme name="CHFA New">
      <a:dk1>
        <a:srgbClr val="0C0C0C"/>
      </a:dk1>
      <a:lt1>
        <a:sysClr val="window" lastClr="FFFFFF"/>
      </a:lt1>
      <a:dk2>
        <a:srgbClr val="000000"/>
      </a:dk2>
      <a:lt2>
        <a:srgbClr val="F2F2F2"/>
      </a:lt2>
      <a:accent1>
        <a:srgbClr val="C2B50D"/>
      </a:accent1>
      <a:accent2>
        <a:srgbClr val="D16103"/>
      </a:accent2>
      <a:accent3>
        <a:srgbClr val="874DBF"/>
      </a:accent3>
      <a:accent4>
        <a:srgbClr val="DE8703"/>
      </a:accent4>
      <a:accent5>
        <a:srgbClr val="66A5AF"/>
      </a:accent5>
      <a:accent6>
        <a:srgbClr val="F27D00"/>
      </a:accent6>
      <a:hlink>
        <a:srgbClr val="00697A"/>
      </a:hlink>
      <a:folHlink>
        <a:srgbClr val="8CBBC3"/>
      </a:folHlink>
    </a:clrScheme>
    <a:fontScheme name="Custom 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494</TotalTime>
  <Words>154</Words>
  <Application>Microsoft Office PowerPoint</Application>
  <PresentationFormat>On-screen Show (4:3)</PresentationFormat>
  <Paragraphs>23</Paragraphs>
  <Slides>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CHFA_template</vt:lpstr>
      <vt:lpstr>PowerPoint Presentation</vt:lpstr>
      <vt:lpstr>about chfa</vt:lpstr>
      <vt:lpstr>2016 and beyond: mission</vt:lpstr>
      <vt:lpstr>2016 and beyond: vision</vt:lpstr>
      <vt:lpstr>how chfa serves colorado’s  housing continuum</vt:lpstr>
      <vt:lpstr>chfa’s work since 1973</vt:lpstr>
    </vt:vector>
  </TitlesOfParts>
  <Company>CHFA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dc:creator>Alison Medina</dc:creator>
  <cp:lastModifiedBy>Jerilynn Martinez</cp:lastModifiedBy>
  <cp:revision>83</cp:revision>
  <cp:lastPrinted>2016-05-25T21:22:09Z</cp:lastPrinted>
  <dcterms:created xsi:type="dcterms:W3CDTF">2013-10-30T14:52:05Z</dcterms:created>
  <dcterms:modified xsi:type="dcterms:W3CDTF">2016-08-22T19:56:00Z</dcterms:modified>
</cp:coreProperties>
</file>