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8"/>
  </p:notesMasterIdLst>
  <p:handoutMasterIdLst>
    <p:handoutMasterId r:id="rId49"/>
  </p:handoutMasterIdLst>
  <p:sldIdLst>
    <p:sldId id="327" r:id="rId2"/>
    <p:sldId id="555" r:id="rId3"/>
    <p:sldId id="578" r:id="rId4"/>
    <p:sldId id="531" r:id="rId5"/>
    <p:sldId id="533" r:id="rId6"/>
    <p:sldId id="534" r:id="rId7"/>
    <p:sldId id="535" r:id="rId8"/>
    <p:sldId id="536" r:id="rId9"/>
    <p:sldId id="537" r:id="rId10"/>
    <p:sldId id="538" r:id="rId11"/>
    <p:sldId id="540" r:id="rId12"/>
    <p:sldId id="556" r:id="rId13"/>
    <p:sldId id="579" r:id="rId14"/>
    <p:sldId id="581" r:id="rId15"/>
    <p:sldId id="542" r:id="rId16"/>
    <p:sldId id="572" r:id="rId17"/>
    <p:sldId id="580" r:id="rId18"/>
    <p:sldId id="539" r:id="rId19"/>
    <p:sldId id="569" r:id="rId20"/>
    <p:sldId id="526" r:id="rId21"/>
    <p:sldId id="528" r:id="rId22"/>
    <p:sldId id="544" r:id="rId23"/>
    <p:sldId id="439" r:id="rId24"/>
    <p:sldId id="443" r:id="rId25"/>
    <p:sldId id="571" r:id="rId26"/>
    <p:sldId id="442" r:id="rId27"/>
    <p:sldId id="492" r:id="rId28"/>
    <p:sldId id="497" r:id="rId29"/>
    <p:sldId id="498" r:id="rId30"/>
    <p:sldId id="499" r:id="rId31"/>
    <p:sldId id="500" r:id="rId32"/>
    <p:sldId id="501" r:id="rId33"/>
    <p:sldId id="468" r:id="rId34"/>
    <p:sldId id="445" r:id="rId35"/>
    <p:sldId id="576" r:id="rId36"/>
    <p:sldId id="449" r:id="rId37"/>
    <p:sldId id="345" r:id="rId38"/>
    <p:sldId id="346" r:id="rId39"/>
    <p:sldId id="347" r:id="rId40"/>
    <p:sldId id="348" r:id="rId41"/>
    <p:sldId id="349" r:id="rId42"/>
    <p:sldId id="357" r:id="rId43"/>
    <p:sldId id="490" r:id="rId44"/>
    <p:sldId id="582" r:id="rId45"/>
    <p:sldId id="583" r:id="rId46"/>
    <p:sldId id="423" r:id="rId47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6683" autoAdjust="0"/>
  </p:normalViewPr>
  <p:slideViewPr>
    <p:cSldViewPr>
      <p:cViewPr varScale="1">
        <p:scale>
          <a:sx n="112" d="100"/>
          <a:sy n="112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8" tIns="47305" rIns="94608" bIns="47305" numCol="1" anchor="t" anchorCtr="0" compatLnSpc="1">
            <a:prstTxWarp prst="textNoShape">
              <a:avLst/>
            </a:prstTxWarp>
          </a:bodyPr>
          <a:lstStyle>
            <a:lvl1pPr defTabSz="947412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100" y="0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8" tIns="47305" rIns="94608" bIns="47305" numCol="1" anchor="t" anchorCtr="0" compatLnSpc="1">
            <a:prstTxWarp prst="textNoShape">
              <a:avLst/>
            </a:prstTxWarp>
          </a:bodyPr>
          <a:lstStyle>
            <a:lvl1pPr algn="r" defTabSz="947412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003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8" tIns="47305" rIns="94608" bIns="47305" numCol="1" anchor="b" anchorCtr="0" compatLnSpc="1">
            <a:prstTxWarp prst="textNoShape">
              <a:avLst/>
            </a:prstTxWarp>
          </a:bodyPr>
          <a:lstStyle>
            <a:lvl1pPr defTabSz="947412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100" y="8893003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8" tIns="47305" rIns="94608" bIns="47305" numCol="1" anchor="b" anchorCtr="0" compatLnSpc="1">
            <a:prstTxWarp prst="textNoShape">
              <a:avLst/>
            </a:prstTxWarp>
          </a:bodyPr>
          <a:lstStyle>
            <a:lvl1pPr algn="r" defTabSz="947412" eaLnBrk="1" hangingPunct="1">
              <a:defRPr sz="1200"/>
            </a:lvl1pPr>
          </a:lstStyle>
          <a:p>
            <a:pPr>
              <a:defRPr/>
            </a:pPr>
            <a:fld id="{534C9D98-A20E-4DDC-9EFA-706E76896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8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8" tIns="47305" rIns="94608" bIns="47305" numCol="1" anchor="t" anchorCtr="0" compatLnSpc="1">
            <a:prstTxWarp prst="textNoShape">
              <a:avLst/>
            </a:prstTxWarp>
          </a:bodyPr>
          <a:lstStyle>
            <a:lvl1pPr defTabSz="947412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100" y="0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8" tIns="47305" rIns="94608" bIns="47305" numCol="1" anchor="t" anchorCtr="0" compatLnSpc="1">
            <a:prstTxWarp prst="textNoShape">
              <a:avLst/>
            </a:prstTxWarp>
          </a:bodyPr>
          <a:lstStyle>
            <a:lvl1pPr algn="r" defTabSz="947412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0088"/>
            <a:ext cx="4683125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349" y="4448100"/>
            <a:ext cx="5660378" cy="42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8" tIns="47305" rIns="94608" bIns="47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003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8" tIns="47305" rIns="94608" bIns="47305" numCol="1" anchor="b" anchorCtr="0" compatLnSpc="1">
            <a:prstTxWarp prst="textNoShape">
              <a:avLst/>
            </a:prstTxWarp>
          </a:bodyPr>
          <a:lstStyle>
            <a:lvl1pPr defTabSz="947412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100" y="8893003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8" tIns="47305" rIns="94608" bIns="47305" numCol="1" anchor="b" anchorCtr="0" compatLnSpc="1">
            <a:prstTxWarp prst="textNoShape">
              <a:avLst/>
            </a:prstTxWarp>
          </a:bodyPr>
          <a:lstStyle>
            <a:lvl1pPr algn="r" defTabSz="947412" eaLnBrk="1" hangingPunct="1">
              <a:defRPr sz="1200"/>
            </a:lvl1pPr>
          </a:lstStyle>
          <a:p>
            <a:pPr>
              <a:defRPr/>
            </a:pPr>
            <a:fld id="{3183076B-244A-4A02-8DCF-1BC610825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7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B686-3A25-4079-984A-703F38CFFC89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945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3AC1B-AD75-4A6E-AA22-0FCF316B8BD3}" type="slidenum">
              <a:rPr lang="en-US" altLang="en-US" smtClean="0"/>
              <a:pPr/>
              <a:t>29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00088"/>
            <a:ext cx="4684712" cy="351313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78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C2303-CA24-4C35-97DA-36B1301F4AF1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0088"/>
            <a:ext cx="4683125" cy="35131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886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3DD78-AD6D-4D93-A3CF-C41F3C4B993F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3085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01974-CB56-4973-8694-319124094384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83125" cy="35115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932" y="4448101"/>
            <a:ext cx="5189214" cy="421146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184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1505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5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B7DD-FF53-4807-8D61-06FABBE83E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4833-581C-4E17-B912-DE6E26B99E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D9EE-A465-460E-94AE-F93025A52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AAD4A-6E0F-47A5-9220-1424DFB9C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C892-3855-47C0-B12D-194F7FAA8D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E0FA-D903-4254-A642-4A27478C8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2488-FECC-4101-8491-F6F4CF323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EDD5-3224-414D-97E6-14B623FDBA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D15EE-4D01-4D31-A858-C47D3F20B4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D458F-8952-423E-8610-E3619EBB45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C47F-19F4-4AE2-9394-D005AB268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274B-0E8F-443B-BF21-181556BA4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FA67821-281F-4D0B-80A1-F13D0B368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95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95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95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495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495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495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495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5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7.xml"/><Relationship Id="rId7" Type="http://schemas.openxmlformats.org/officeDocument/2006/relationships/slide" Target="slide41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0.xml"/><Relationship Id="rId5" Type="http://schemas.openxmlformats.org/officeDocument/2006/relationships/slide" Target="slide38.xml"/><Relationship Id="rId4" Type="http://schemas.openxmlformats.org/officeDocument/2006/relationships/slide" Target="slide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8.xml"/><Relationship Id="rId5" Type="http://schemas.openxmlformats.org/officeDocument/2006/relationships/slide" Target="slide39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127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2296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5400" dirty="0" smtClean="0"/>
              <a:t>		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5400" dirty="0" smtClean="0"/>
              <a:t>		      		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800" dirty="0" smtClean="0"/>
              <a:t>Utah’s Homeless Approach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4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Denver Tour Group	 			Lloyd S. Pendleton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Salt Lake Leadership Exchange 	 </a:t>
            </a:r>
            <a:r>
              <a:rPr lang="en-US" sz="2400" dirty="0" smtClean="0"/>
              <a:t>		</a:t>
            </a:r>
            <a:r>
              <a:rPr lang="en-US" sz="1800" dirty="0" smtClean="0"/>
              <a:t>Former Director Utah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September 23, 2016				</a:t>
            </a:r>
            <a:r>
              <a:rPr lang="en-US" sz="1800" dirty="0"/>
              <a:t> </a:t>
            </a:r>
            <a:r>
              <a:rPr lang="en-US" sz="1800" dirty="0" smtClean="0"/>
              <a:t>Homeless Task Force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				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	</a:t>
            </a:r>
            <a:r>
              <a:rPr lang="en-US" sz="3600" dirty="0" smtClean="0"/>
              <a:t>		</a:t>
            </a:r>
            <a:r>
              <a:rPr lang="en-US" sz="2400" dirty="0" smtClean="0"/>
              <a:t>						</a:t>
            </a:r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Champions --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Inclined to Teams </a:t>
            </a:r>
            <a:r>
              <a:rPr lang="en-US" dirty="0"/>
              <a:t>– </a:t>
            </a:r>
            <a:r>
              <a:rPr lang="en-US" dirty="0" smtClean="0"/>
              <a:t>Provide the juice, but know they need an engine</a:t>
            </a:r>
          </a:p>
          <a:p>
            <a:pPr lvl="1"/>
            <a:r>
              <a:rPr lang="en-US" dirty="0" smtClean="0"/>
              <a:t>Form teams from different, not like-mined </a:t>
            </a:r>
            <a:endParaRPr lang="en-US" dirty="0"/>
          </a:p>
          <a:p>
            <a:pPr lvl="1"/>
            <a:r>
              <a:rPr lang="en-US" dirty="0" smtClean="0"/>
              <a:t>Share credit as well as information</a:t>
            </a:r>
          </a:p>
          <a:p>
            <a:pPr lvl="1"/>
            <a:r>
              <a:rPr lang="en-US" dirty="0" smtClean="0"/>
              <a:t>Seek creation, not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7200" dirty="0" smtClean="0"/>
              <a:t>Collaboration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078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05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000" dirty="0" smtClean="0"/>
              <a:t>“Men build too many walls and not enough bridges.”</a:t>
            </a:r>
          </a:p>
          <a:p>
            <a:pPr>
              <a:buNone/>
            </a:pPr>
            <a:r>
              <a:rPr lang="en-US" dirty="0" smtClean="0"/>
              <a:t>					Sir Isaac Newton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b="1" dirty="0" smtClean="0"/>
              <a:t>Vision – </a:t>
            </a:r>
            <a:r>
              <a:rPr lang="en-US" dirty="0" smtClean="0"/>
              <a:t>A function of the heart</a:t>
            </a:r>
          </a:p>
          <a:p>
            <a:pPr lvl="1"/>
            <a:r>
              <a:rPr lang="en-US" b="1" dirty="0" smtClean="0"/>
              <a:t>“Where there is no vison, the people perish”  </a:t>
            </a:r>
            <a:r>
              <a:rPr lang="en-US" sz="1400" b="1" dirty="0" smtClean="0"/>
              <a:t>Proverbs 29:18</a:t>
            </a:r>
          </a:p>
          <a:p>
            <a:r>
              <a:rPr lang="en-US" b="1" dirty="0" smtClean="0"/>
              <a:t>Statement</a:t>
            </a:r>
            <a:r>
              <a:rPr lang="en-US" dirty="0" smtClean="0"/>
              <a:t> </a:t>
            </a:r>
            <a:r>
              <a:rPr lang="en-US" dirty="0"/>
              <a:t>– All homeless Citizens achieve maximum integration into society </a:t>
            </a:r>
          </a:p>
          <a:p>
            <a:pPr lvl="1"/>
            <a:r>
              <a:rPr lang="en-US" dirty="0"/>
              <a:t>Write vision for -- not against </a:t>
            </a:r>
          </a:p>
          <a:p>
            <a:pPr lvl="1"/>
            <a:r>
              <a:rPr lang="en-US" dirty="0"/>
              <a:t>Housing a major </a:t>
            </a:r>
            <a:r>
              <a:rPr lang="en-US" dirty="0" smtClean="0"/>
              <a:t>step in process, not end</a:t>
            </a:r>
            <a:endParaRPr lang="en-US" dirty="0"/>
          </a:p>
          <a:p>
            <a:pPr lvl="1"/>
            <a:r>
              <a:rPr lang="en-US" dirty="0"/>
              <a:t>Keeping </a:t>
            </a:r>
            <a:r>
              <a:rPr lang="en-US" dirty="0" smtClean="0"/>
              <a:t>housed key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b="1" dirty="0"/>
              <a:t>King’s Dream speech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10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0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000" dirty="0" smtClean="0"/>
              <a:t> </a:t>
            </a:r>
            <a:r>
              <a:rPr lang="en-US" sz="4800" dirty="0" smtClean="0"/>
              <a:t>“</a:t>
            </a:r>
            <a:r>
              <a:rPr lang="en-US" sz="5400" dirty="0" smtClean="0"/>
              <a:t>No problem can be solved from the same consciousness  that created it.  You must learn to see the world anew”</a:t>
            </a:r>
            <a:r>
              <a:rPr lang="en-US" sz="4000" dirty="0" smtClean="0"/>
              <a:t>			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4000" dirty="0"/>
              <a:t>	</a:t>
            </a:r>
            <a:r>
              <a:rPr lang="en-US" sz="4000" dirty="0" smtClean="0"/>
              <a:t>	</a:t>
            </a:r>
            <a:r>
              <a:rPr lang="en-US" sz="2000" dirty="0" smtClean="0"/>
              <a:t>Albert Einstein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7374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State of Utah Vision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0" y="1905000"/>
            <a:ext cx="7848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dirty="0"/>
              <a:t>Everyone has access to </a:t>
            </a:r>
            <a:r>
              <a:rPr lang="en-US" sz="4400" dirty="0" smtClean="0"/>
              <a:t>safe, decent</a:t>
            </a:r>
            <a:r>
              <a:rPr lang="en-US" sz="4400" dirty="0"/>
              <a:t>, affordable housing with the needed resources and supports for self-sufficiency and well being.</a:t>
            </a:r>
          </a:p>
        </p:txBody>
      </p:sp>
    </p:spTree>
    <p:extLst>
      <p:ext uri="{BB962C8B-B14F-4D97-AF65-F5344CB8AC3E}">
        <p14:creationId xmlns:p14="http://schemas.microsoft.com/office/powerpoint/2010/main" val="19621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Stakeholders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265444"/>
              </p:ext>
            </p:extLst>
          </p:nvPr>
        </p:nvGraphicFramePr>
        <p:xfrm>
          <a:off x="533400" y="1828800"/>
          <a:ext cx="8077200" cy="451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114800"/>
              </a:tblGrid>
              <a:tr h="53339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Need to be at Table: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3339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Champions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Political Leaders</a:t>
                      </a:r>
                      <a:endParaRPr lang="en-US" sz="28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Funders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Housing</a:t>
                      </a:r>
                      <a:r>
                        <a:rPr lang="en-US" sz="2800" baseline="0" dirty="0" smtClean="0"/>
                        <a:t> Authorities</a:t>
                      </a:r>
                      <a:endParaRPr lang="en-US" sz="28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Business</a:t>
                      </a:r>
                      <a:r>
                        <a:rPr lang="en-US" sz="2800" baseline="0" dirty="0" smtClean="0"/>
                        <a:t> Leaders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Faith Based Leaders</a:t>
                      </a:r>
                      <a:endParaRPr lang="en-US" sz="2800" dirty="0"/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Homeless Service Providers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Public Safety Leaders</a:t>
                      </a:r>
                      <a:r>
                        <a:rPr lang="en-US" sz="2800" baseline="0" dirty="0" smtClean="0"/>
                        <a:t> (police, etc.)</a:t>
                      </a:r>
                      <a:endParaRPr lang="en-US" sz="28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Formerly Homeless</a:t>
                      </a:r>
                      <a:r>
                        <a:rPr lang="en-US" sz="2800" baseline="0" dirty="0" smtClean="0"/>
                        <a:t> Citizens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Community Leaders</a:t>
                      </a:r>
                      <a:endParaRPr lang="en-US" sz="28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Advocates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State/County/City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Staff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9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Homeless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above the “silos”</a:t>
            </a:r>
          </a:p>
          <a:p>
            <a:r>
              <a:rPr lang="en-US" dirty="0" smtClean="0"/>
              <a:t>Members have authority to implement decisions</a:t>
            </a:r>
          </a:p>
          <a:p>
            <a:r>
              <a:rPr lang="en-US" dirty="0" smtClean="0"/>
              <a:t>Not too large</a:t>
            </a:r>
          </a:p>
          <a:p>
            <a:r>
              <a:rPr lang="en-US" dirty="0" smtClean="0"/>
              <a:t>Have authority over some of the homeless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7200" dirty="0" smtClean="0"/>
              <a:t>Compassion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2458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28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054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“In everyone’s life, at some time, our inner fire goes out.  It is then burst into flames by an encounter with another human being.”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000" dirty="0" smtClean="0"/>
              <a:t>Albert Schweitzer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52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Homeless Homed -- The Daily Show</a:t>
            </a:r>
          </a:p>
          <a:p>
            <a:pPr marL="0" indent="0" algn="ctr">
              <a:buNone/>
            </a:pPr>
            <a:r>
              <a:rPr lang="en-US" sz="3600" dirty="0"/>
              <a:t>With Jon </a:t>
            </a:r>
            <a:r>
              <a:rPr lang="en-US" sz="3600" dirty="0" smtClean="0"/>
              <a:t>Stewart</a:t>
            </a:r>
          </a:p>
          <a:p>
            <a:pPr marL="0" indent="0" algn="ctr">
              <a:buNone/>
            </a:pPr>
            <a:r>
              <a:rPr lang="en-US" sz="3600" dirty="0" smtClean="0"/>
              <a:t> </a:t>
            </a:r>
            <a:r>
              <a:rPr lang="en-US" sz="2000" dirty="0"/>
              <a:t>http://thedailyshow.cc.com/videos/lntv3q/the-homeless-homed</a:t>
            </a:r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69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Are the Homeless?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Citizens of our communities</a:t>
            </a:r>
          </a:p>
          <a:p>
            <a:r>
              <a:rPr lang="en-US" sz="4400" dirty="0" smtClean="0"/>
              <a:t>People suffering and in need of hope</a:t>
            </a:r>
          </a:p>
          <a:p>
            <a:r>
              <a:rPr lang="en-US" sz="4400" dirty="0" smtClean="0"/>
              <a:t>Bigger picture – brothers &amp; sisters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 algn="ctr"/>
            <a:r>
              <a:rPr lang="en-US" sz="6600" dirty="0" smtClean="0"/>
              <a:t>I chose the road less traveled and now I don’t know where the hell I am.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801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7200" dirty="0" smtClean="0"/>
              <a:t>National Effort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868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/>
              <a:t>National Effort on Chronic and Veteran Homelessness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10% homeless population chronic</a:t>
            </a:r>
          </a:p>
          <a:p>
            <a:pPr eaLnBrk="1" hangingPunct="1"/>
            <a:r>
              <a:rPr lang="en-US" b="1" dirty="0" smtClean="0"/>
              <a:t>Chronic Definition </a:t>
            </a:r>
            <a:r>
              <a:rPr lang="en-US" dirty="0" smtClean="0"/>
              <a:t>-- Unaccompanied adult with a disabling condition homeless a year or more or four times in three years</a:t>
            </a:r>
          </a:p>
          <a:p>
            <a:pPr eaLnBrk="1" hangingPunct="1"/>
            <a:r>
              <a:rPr lang="en-US" dirty="0" smtClean="0"/>
              <a:t>10-14% homeless population veterans</a:t>
            </a:r>
          </a:p>
          <a:p>
            <a:pPr eaLnBrk="1" hangingPunct="1"/>
            <a:r>
              <a:rPr lang="en-US" dirty="0" smtClean="0"/>
              <a:t>End veterans homelessness by 2015 </a:t>
            </a:r>
          </a:p>
          <a:p>
            <a:pPr eaLnBrk="1" hangingPunct="1"/>
            <a:r>
              <a:rPr lang="en-US" dirty="0" smtClean="0"/>
              <a:t>End chronic homelessness by 2015 (Initial date)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sz="24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 of Homelessness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Chronic homeless individuals have emergency services costs such as:</a:t>
            </a:r>
          </a:p>
          <a:p>
            <a:pPr lvl="1" eaLnBrk="1" hangingPunct="1"/>
            <a:r>
              <a:rPr lang="en-US" dirty="0" smtClean="0"/>
              <a:t>Emergency rooms visits to hospitals</a:t>
            </a:r>
          </a:p>
          <a:p>
            <a:pPr lvl="1" eaLnBrk="1" hangingPunct="1"/>
            <a:r>
              <a:rPr lang="en-US" dirty="0" smtClean="0"/>
              <a:t>Transportation to hospitals</a:t>
            </a:r>
          </a:p>
          <a:p>
            <a:pPr lvl="1" eaLnBrk="1" hangingPunct="1"/>
            <a:r>
              <a:rPr lang="en-US" dirty="0" smtClean="0"/>
              <a:t>Jail time</a:t>
            </a:r>
          </a:p>
          <a:p>
            <a:pPr eaLnBrk="1" hangingPunct="1"/>
            <a:r>
              <a:rPr lang="en-US" sz="2800" dirty="0" smtClean="0"/>
              <a:t>$48,792 per person (JAMA 4/1/09)</a:t>
            </a:r>
          </a:p>
          <a:p>
            <a:pPr eaLnBrk="1" hangingPunct="1"/>
            <a:r>
              <a:rPr lang="en-US" sz="2800" dirty="0" smtClean="0"/>
              <a:t>$40,449 per person (Culhane NY, NY study)</a:t>
            </a:r>
          </a:p>
          <a:p>
            <a:pPr eaLnBrk="1" hangingPunct="1"/>
            <a:r>
              <a:rPr lang="en-US" sz="2800" dirty="0" smtClean="0"/>
              <a:t>$35,949 per person (San Diego Serial Inebriate study)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County Study (Jan, 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148,815 homeless individuals fiscal year 2014-15</a:t>
            </a:r>
          </a:p>
          <a:p>
            <a:r>
              <a:rPr lang="en-US" dirty="0" smtClean="0"/>
              <a:t>Reviewed cost of six County Departments </a:t>
            </a:r>
            <a:r>
              <a:rPr lang="en-US" sz="2000" dirty="0" smtClean="0"/>
              <a:t>(Health Services, Mental Health, Public Health, Public Social Services, Sheriff, Probation)</a:t>
            </a:r>
          </a:p>
          <a:p>
            <a:r>
              <a:rPr lang="en-US" dirty="0" smtClean="0"/>
              <a:t>Total homeless cost $964.5 million</a:t>
            </a:r>
          </a:p>
          <a:p>
            <a:r>
              <a:rPr lang="en-US" dirty="0" smtClean="0"/>
              <a:t>Top 5% (7,441) cost $381.2 million or $51,227 per person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/>
              <a:t>Utah – Chronic Homelessness Housing Opportunities End of 2015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One Salt Lake person’s 2010 ER costs were </a:t>
            </a:r>
            <a:r>
              <a:rPr lang="en-US" sz="4000" b="1" dirty="0" smtClean="0"/>
              <a:t>$563,000</a:t>
            </a:r>
          </a:p>
          <a:p>
            <a:pPr eaLnBrk="1" hangingPunct="1"/>
            <a:r>
              <a:rPr lang="en-US" sz="4000" dirty="0" smtClean="0"/>
              <a:t>One over 3 years was </a:t>
            </a:r>
            <a:r>
              <a:rPr lang="en-US" sz="4000" b="1" dirty="0" smtClean="0"/>
              <a:t>$937,744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dirty="0" smtClean="0"/>
              <a:t>Utah’s Approach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222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Homeless Coordinating Committee 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838200" y="1447800"/>
            <a:ext cx="7315200" cy="480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905000" y="3048000"/>
            <a:ext cx="533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indent="-57150" algn="ctr">
              <a:spcBef>
                <a:spcPct val="50000"/>
              </a:spcBef>
            </a:pPr>
            <a:r>
              <a:rPr lang="en-US" altLang="en-US" sz="2000" b="1" dirty="0">
                <a:solidFill>
                  <a:schemeClr val="tx2"/>
                </a:solidFill>
              </a:rPr>
              <a:t>End Chronic Homelessness and</a:t>
            </a:r>
          </a:p>
          <a:p>
            <a:pPr marL="57150" indent="-57150" algn="ctr">
              <a:spcBef>
                <a:spcPct val="50000"/>
              </a:spcBef>
            </a:pPr>
            <a:r>
              <a:rPr lang="en-US" altLang="en-US" sz="2000" b="1" dirty="0">
                <a:solidFill>
                  <a:schemeClr val="tx2"/>
                </a:solidFill>
              </a:rPr>
              <a:t>Reduce overall Homelessness by 2014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43000" y="1270000"/>
            <a:ext cx="18859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1200" b="1" dirty="0"/>
              <a:t>Dr. David Patton </a:t>
            </a:r>
            <a:r>
              <a:rPr lang="en-US" altLang="en-US" sz="1200" dirty="0"/>
              <a:t>Department of Health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3276600"/>
            <a:ext cx="106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Pamela Atkinson   </a:t>
            </a:r>
            <a:r>
              <a:rPr lang="en-US" altLang="en-US" sz="1200" dirty="0"/>
              <a:t>At Large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1803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100" b="1" dirty="0"/>
              <a:t>Craig Burr              </a:t>
            </a:r>
            <a:r>
              <a:rPr lang="en-US" altLang="en-US" sz="1100" dirty="0"/>
              <a:t>  Dept. of Corrections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503488" y="823913"/>
            <a:ext cx="1851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Jon Pierpont             </a:t>
            </a:r>
            <a:r>
              <a:rPr lang="en-US" altLang="en-US" sz="1200" dirty="0"/>
              <a:t>Dept. of Workforce Services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079500" y="6057900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/>
              <a:t> Philanthropic Orgs.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721350" y="6288088"/>
            <a:ext cx="217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Bill Hulterstrom              </a:t>
            </a:r>
            <a:r>
              <a:rPr lang="en-US" altLang="en-US" sz="1200" dirty="0"/>
              <a:t>Mountainland Cont. of Care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707188" y="5435600"/>
            <a:ext cx="218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200" b="1" dirty="0"/>
          </a:p>
          <a:p>
            <a:pPr>
              <a:spcBef>
                <a:spcPct val="50000"/>
              </a:spcBef>
            </a:pPr>
            <a:r>
              <a:rPr lang="en-US" altLang="en-US" sz="1200" b="1" dirty="0"/>
              <a:t>Jane Lewis                </a:t>
            </a:r>
            <a:r>
              <a:rPr lang="en-US" altLang="en-US" sz="1200" dirty="0"/>
              <a:t>Balance of State    Continuum of Care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253413" y="2925763"/>
            <a:ext cx="10033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200" b="1" dirty="0"/>
          </a:p>
          <a:p>
            <a:pPr>
              <a:spcBef>
                <a:spcPct val="50000"/>
              </a:spcBef>
            </a:pPr>
            <a:r>
              <a:rPr lang="en-US" altLang="en-US" sz="1200" b="1" dirty="0"/>
              <a:t> </a:t>
            </a:r>
            <a:r>
              <a:rPr lang="en-US" altLang="en-US" sz="1200" dirty="0"/>
              <a:t>Financial Institutions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762750" y="1185863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Bill Crim </a:t>
            </a:r>
            <a:r>
              <a:rPr lang="en-US" altLang="en-US" sz="1200" dirty="0"/>
              <a:t> Businesses/United Way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227763" y="1171575"/>
            <a:ext cx="2527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/>
              <a:t>  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-25400" y="4794250"/>
            <a:ext cx="16811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/>
              <a:t>Lana Stohl           </a:t>
            </a:r>
            <a:r>
              <a:rPr lang="en-US" altLang="en-US" sz="1400" b="1" dirty="0"/>
              <a:t>   </a:t>
            </a:r>
            <a:r>
              <a:rPr lang="en-US" altLang="en-US" sz="1200" dirty="0"/>
              <a:t>Dept. of Human Services (DHS)</a:t>
            </a:r>
          </a:p>
        </p:txBody>
      </p:sp>
      <p:sp>
        <p:nvSpPr>
          <p:cNvPr id="9232" name="Oval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600" y="1600200"/>
            <a:ext cx="304800" cy="304800"/>
          </a:xfrm>
          <a:prstGeom prst="ellipse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33" name="Oval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54513" y="1317625"/>
            <a:ext cx="304800" cy="304800"/>
          </a:xfrm>
          <a:prstGeom prst="ellipse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34" name="Oval 1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2388" y="1712913"/>
            <a:ext cx="304800" cy="304800"/>
          </a:xfrm>
          <a:prstGeom prst="ellipse">
            <a:avLst/>
          </a:prstGeom>
          <a:solidFill>
            <a:srgbClr val="00808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35" name="Oval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16863" y="3238500"/>
            <a:ext cx="304800" cy="304800"/>
          </a:xfrm>
          <a:prstGeom prst="ellipse">
            <a:avLst/>
          </a:prstGeom>
          <a:solidFill>
            <a:srgbClr val="FF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36" name="Oval 2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2743200"/>
            <a:ext cx="304800" cy="304800"/>
          </a:xfrm>
          <a:prstGeom prst="ellipse">
            <a:avLst/>
          </a:prstGeom>
          <a:solidFill>
            <a:srgbClr val="9933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37" name="Oval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65888" y="5629275"/>
            <a:ext cx="304800" cy="304800"/>
          </a:xfrm>
          <a:prstGeom prst="ellipse">
            <a:avLst/>
          </a:prstGeom>
          <a:solidFill>
            <a:srgbClr val="00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38" name="Oval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32450" y="5961063"/>
            <a:ext cx="304800" cy="3048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39" name="Oval 2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42188" y="4991100"/>
            <a:ext cx="304800" cy="304800"/>
          </a:xfrm>
          <a:prstGeom prst="ellipse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40" name="Oval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58900" y="4991100"/>
            <a:ext cx="304800" cy="3048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41" name="Oval 2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57375" y="5435600"/>
            <a:ext cx="304800" cy="304800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42" name="Oval 2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9000" y="6019800"/>
            <a:ext cx="304800" cy="304800"/>
          </a:xfrm>
          <a:prstGeom prst="ellipse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43" name="Oval 2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0888" y="3660775"/>
            <a:ext cx="304800" cy="304800"/>
          </a:xfrm>
          <a:prstGeom prst="ellipse">
            <a:avLst/>
          </a:prstGeom>
          <a:solidFill>
            <a:srgbClr val="FF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44" name="Oval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9000" y="1371600"/>
            <a:ext cx="304800" cy="304800"/>
          </a:xfrm>
          <a:prstGeom prst="ellipse">
            <a:avLst/>
          </a:prstGeom>
          <a:solidFill>
            <a:srgbClr val="00008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45" name="Text Box 30"/>
          <p:cNvSpPr txBox="1">
            <a:spLocks noChangeArrowheads="1"/>
          </p:cNvSpPr>
          <p:nvPr/>
        </p:nvSpPr>
        <p:spPr bwMode="auto">
          <a:xfrm>
            <a:off x="3962400" y="727075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/>
              <a:t>Spencer Cox            </a:t>
            </a:r>
            <a:r>
              <a:rPr lang="en-US" altLang="en-US" sz="1200" dirty="0"/>
              <a:t>Lt. Governor    Chair</a:t>
            </a:r>
          </a:p>
        </p:txBody>
      </p:sp>
      <p:sp>
        <p:nvSpPr>
          <p:cNvPr id="9246" name="Oval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157413"/>
            <a:ext cx="304800" cy="304800"/>
          </a:xfrm>
          <a:prstGeom prst="ellipse">
            <a:avLst/>
          </a:prstGeom>
          <a:solidFill>
            <a:srgbClr val="CC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47" name="Oval 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2598738"/>
            <a:ext cx="304800" cy="304800"/>
          </a:xfrm>
          <a:prstGeom prst="ellipse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48" name="Oval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6019800"/>
            <a:ext cx="304800" cy="304800"/>
          </a:xfrm>
          <a:prstGeom prst="ellipse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49" name="Text Box 34"/>
          <p:cNvSpPr txBox="1">
            <a:spLocks noChangeArrowheads="1"/>
          </p:cNvSpPr>
          <p:nvPr/>
        </p:nvSpPr>
        <p:spPr bwMode="auto">
          <a:xfrm>
            <a:off x="4184650" y="6099175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                               Tara Rollins          </a:t>
            </a:r>
            <a:r>
              <a:rPr lang="en-US" altLang="en-US" sz="1200" dirty="0"/>
              <a:t>SLC Cont. of Care</a:t>
            </a:r>
          </a:p>
        </p:txBody>
      </p:sp>
      <p:sp>
        <p:nvSpPr>
          <p:cNvPr id="9250" name="Text Box 35"/>
          <p:cNvSpPr txBox="1">
            <a:spLocks noChangeArrowheads="1"/>
          </p:cNvSpPr>
          <p:nvPr/>
        </p:nvSpPr>
        <p:spPr bwMode="auto">
          <a:xfrm>
            <a:off x="7646988" y="5165725"/>
            <a:ext cx="15652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/>
              <a:t>Jonathan Hanks        </a:t>
            </a:r>
            <a:r>
              <a:rPr lang="en-US" altLang="en-US" sz="1200" dirty="0"/>
              <a:t>Utah Housing Corporation</a:t>
            </a:r>
          </a:p>
        </p:txBody>
      </p:sp>
      <p:sp>
        <p:nvSpPr>
          <p:cNvPr id="9251" name="Text Box 36"/>
          <p:cNvSpPr txBox="1">
            <a:spLocks noChangeArrowheads="1"/>
          </p:cNvSpPr>
          <p:nvPr/>
        </p:nvSpPr>
        <p:spPr bwMode="auto">
          <a:xfrm>
            <a:off x="8115300" y="4251325"/>
            <a:ext cx="1143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Terry Feveryer</a:t>
            </a:r>
            <a:r>
              <a:rPr lang="en-US" altLang="en-US" sz="1200" dirty="0"/>
              <a:t>   </a:t>
            </a:r>
            <a:r>
              <a:rPr lang="en-US" altLang="en-US" sz="1000" dirty="0"/>
              <a:t>S.L. Housing Authority</a:t>
            </a:r>
            <a:r>
              <a:rPr lang="en-US" altLang="en-US" sz="1200" dirty="0"/>
              <a:t> </a:t>
            </a:r>
          </a:p>
        </p:txBody>
      </p:sp>
      <p:sp>
        <p:nvSpPr>
          <p:cNvPr id="9252" name="Text Box 37"/>
          <p:cNvSpPr txBox="1">
            <a:spLocks noChangeArrowheads="1"/>
          </p:cNvSpPr>
          <p:nvPr/>
        </p:nvSpPr>
        <p:spPr bwMode="auto">
          <a:xfrm>
            <a:off x="7239000" y="1828800"/>
            <a:ext cx="139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/>
              <a:t>Al Hernandez </a:t>
            </a:r>
            <a:r>
              <a:rPr lang="en-US" altLang="en-US" sz="1200" dirty="0"/>
              <a:t>Veterans’ Admin.</a:t>
            </a:r>
          </a:p>
        </p:txBody>
      </p:sp>
      <p:sp>
        <p:nvSpPr>
          <p:cNvPr id="9253" name="Text Box 38"/>
          <p:cNvSpPr txBox="1">
            <a:spLocks noChangeArrowheads="1"/>
          </p:cNvSpPr>
          <p:nvPr/>
        </p:nvSpPr>
        <p:spPr bwMode="auto">
          <a:xfrm>
            <a:off x="7789863" y="2193925"/>
            <a:ext cx="12795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/>
              <a:t>Gina Ramer  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dirty="0"/>
              <a:t>Social Security Denver Office</a:t>
            </a:r>
          </a:p>
        </p:txBody>
      </p:sp>
      <p:sp>
        <p:nvSpPr>
          <p:cNvPr id="9254" name="Oval 3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1225" y="4397375"/>
            <a:ext cx="304800" cy="304800"/>
          </a:xfrm>
          <a:prstGeom prst="ellipse">
            <a:avLst/>
          </a:prstGeom>
          <a:solidFill>
            <a:srgbClr val="33CC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55" name="Text Box 40"/>
          <p:cNvSpPr txBox="1">
            <a:spLocks noChangeArrowheads="1"/>
          </p:cNvSpPr>
          <p:nvPr/>
        </p:nvSpPr>
        <p:spPr bwMode="auto">
          <a:xfrm>
            <a:off x="152400" y="5486400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/>
              <a:t>Mike Gallegos         </a:t>
            </a:r>
            <a:r>
              <a:rPr lang="en-US" altLang="en-US" sz="1200" dirty="0"/>
              <a:t>Local Governments</a:t>
            </a:r>
          </a:p>
        </p:txBody>
      </p:sp>
      <p:sp>
        <p:nvSpPr>
          <p:cNvPr id="9256" name="Text Box 41"/>
          <p:cNvSpPr txBox="1">
            <a:spLocks noChangeArrowheads="1"/>
          </p:cNvSpPr>
          <p:nvPr/>
        </p:nvSpPr>
        <p:spPr bwMode="auto">
          <a:xfrm>
            <a:off x="228600" y="6324600"/>
            <a:ext cx="914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9257" name="Oval 4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10538" y="3965575"/>
            <a:ext cx="304800" cy="304800"/>
          </a:xfrm>
          <a:prstGeom prst="ellipse">
            <a:avLst/>
          </a:prstGeom>
          <a:solidFill>
            <a:srgbClr val="FFCC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58" name="Text Box 43"/>
          <p:cNvSpPr txBox="1">
            <a:spLocks noChangeArrowheads="1"/>
          </p:cNvSpPr>
          <p:nvPr/>
        </p:nvSpPr>
        <p:spPr bwMode="auto">
          <a:xfrm>
            <a:off x="-25400" y="4140200"/>
            <a:ext cx="1465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Max Lang     </a:t>
            </a:r>
            <a:r>
              <a:rPr lang="en-US" altLang="en-US" sz="1200" dirty="0"/>
              <a:t>Office of Education                 </a:t>
            </a:r>
          </a:p>
        </p:txBody>
      </p:sp>
      <p:sp>
        <p:nvSpPr>
          <p:cNvPr id="9259" name="Text Box 44"/>
          <p:cNvSpPr txBox="1">
            <a:spLocks noChangeArrowheads="1"/>
          </p:cNvSpPr>
          <p:nvPr/>
        </p:nvSpPr>
        <p:spPr bwMode="auto">
          <a:xfrm>
            <a:off x="2514600" y="6218238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Ron Humphries </a:t>
            </a:r>
            <a:r>
              <a:rPr lang="en-US" altLang="en-US" sz="1200" dirty="0"/>
              <a:t> Faith Based Orgs.</a:t>
            </a:r>
          </a:p>
        </p:txBody>
      </p:sp>
      <p:sp>
        <p:nvSpPr>
          <p:cNvPr id="9260" name="Oval 4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78100" y="5791200"/>
            <a:ext cx="304800" cy="304800"/>
          </a:xfrm>
          <a:prstGeom prst="ellipse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61" name="Text Box 46"/>
          <p:cNvSpPr txBox="1">
            <a:spLocks noChangeArrowheads="1"/>
          </p:cNvSpPr>
          <p:nvPr/>
        </p:nvSpPr>
        <p:spPr bwMode="auto">
          <a:xfrm>
            <a:off x="3581400" y="22098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u="sng" dirty="0">
                <a:solidFill>
                  <a:schemeClr val="tx2"/>
                </a:solidFill>
              </a:rPr>
              <a:t>MISSION</a:t>
            </a:r>
          </a:p>
        </p:txBody>
      </p:sp>
      <p:sp>
        <p:nvSpPr>
          <p:cNvPr id="9262" name="Oval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2057400"/>
            <a:ext cx="304800" cy="3048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63" name="Text Box 48"/>
          <p:cNvSpPr txBox="1">
            <a:spLocks noChangeArrowheads="1"/>
          </p:cNvSpPr>
          <p:nvPr/>
        </p:nvSpPr>
        <p:spPr bwMode="auto">
          <a:xfrm>
            <a:off x="-228600" y="2438400"/>
            <a:ext cx="1766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dirty="0"/>
              <a:t>Formerly Homeless</a:t>
            </a:r>
          </a:p>
        </p:txBody>
      </p:sp>
      <p:sp>
        <p:nvSpPr>
          <p:cNvPr id="9264" name="Text Box 49"/>
          <p:cNvSpPr txBox="1">
            <a:spLocks noChangeArrowheads="1"/>
          </p:cNvSpPr>
          <p:nvPr/>
        </p:nvSpPr>
        <p:spPr bwMode="auto">
          <a:xfrm>
            <a:off x="152400" y="6477000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 dirty="0">
                <a:solidFill>
                  <a:schemeClr val="hlink"/>
                </a:solidFill>
              </a:rPr>
              <a:t>February 2012</a:t>
            </a:r>
          </a:p>
        </p:txBody>
      </p:sp>
      <p:sp>
        <p:nvSpPr>
          <p:cNvPr id="9265" name="Oval 2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02263" y="1414463"/>
            <a:ext cx="304800" cy="304800"/>
          </a:xfrm>
          <a:prstGeom prst="ellipse">
            <a:avLst/>
          </a:prstGeom>
          <a:solidFill>
            <a:srgbClr val="9933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66" name="Text Box 30"/>
          <p:cNvSpPr txBox="1">
            <a:spLocks noChangeArrowheads="1"/>
          </p:cNvSpPr>
          <p:nvPr/>
        </p:nvSpPr>
        <p:spPr bwMode="auto">
          <a:xfrm>
            <a:off x="4876800" y="760413"/>
            <a:ext cx="2346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/>
              <a:t>Gordon Walker             </a:t>
            </a:r>
            <a:r>
              <a:rPr lang="en-US" altLang="en-US" sz="1200" dirty="0"/>
              <a:t>Housing and Community Development  Division  </a:t>
            </a:r>
            <a:r>
              <a:rPr lang="en-US" altLang="en-US" sz="1200" b="1" dirty="0"/>
              <a:t>           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 dirty="0"/>
              <a:t>         </a:t>
            </a:r>
            <a:r>
              <a:rPr lang="en-US" alt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365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6019800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8223250" y="2082800"/>
            <a:ext cx="0" cy="3303588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7543800" y="2514600"/>
            <a:ext cx="1371600" cy="13081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705600" y="2133600"/>
            <a:ext cx="0" cy="55562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019800" y="2590800"/>
            <a:ext cx="1295400" cy="12954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371975" y="2590800"/>
            <a:ext cx="1371600" cy="1371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2895600" y="2590800"/>
            <a:ext cx="1371600" cy="1371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4040188" y="5432425"/>
            <a:ext cx="0" cy="39052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3695700" y="5781675"/>
            <a:ext cx="703263" cy="4445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4935538" y="5426075"/>
            <a:ext cx="0" cy="39052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4572000" y="5791200"/>
            <a:ext cx="703263" cy="4445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5638800" y="5410200"/>
            <a:ext cx="0" cy="39052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5334000" y="5791200"/>
            <a:ext cx="703263" cy="4445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7162800" y="5410200"/>
            <a:ext cx="1588" cy="39052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>
            <a:off x="7848600" y="5410200"/>
            <a:ext cx="1588" cy="39052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6781800" y="5791200"/>
            <a:ext cx="703263" cy="4445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7543800" y="5791200"/>
            <a:ext cx="703263" cy="4445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8305800" y="5791200"/>
            <a:ext cx="703263" cy="4445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>
            <a:off x="2514600" y="5410200"/>
            <a:ext cx="0" cy="39052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1066800" y="5410200"/>
            <a:ext cx="0" cy="39052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1828800" y="5410200"/>
            <a:ext cx="1588" cy="39052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H="1">
            <a:off x="3276600" y="5410200"/>
            <a:ext cx="0" cy="39052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>
            <a:off x="8610600" y="5410200"/>
            <a:ext cx="1588" cy="39052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65" name="Oval 25"/>
          <p:cNvSpPr>
            <a:spLocks noChangeArrowheads="1"/>
          </p:cNvSpPr>
          <p:nvPr/>
        </p:nvSpPr>
        <p:spPr bwMode="auto">
          <a:xfrm>
            <a:off x="2895600" y="5791200"/>
            <a:ext cx="703263" cy="4445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2209800" y="5791200"/>
            <a:ext cx="627063" cy="4445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1524000" y="5791200"/>
            <a:ext cx="609600" cy="4445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762000" y="5791200"/>
            <a:ext cx="703263" cy="4445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69" name="Line 30"/>
          <p:cNvSpPr>
            <a:spLocks noChangeShapeType="1"/>
          </p:cNvSpPr>
          <p:nvPr/>
        </p:nvSpPr>
        <p:spPr bwMode="auto">
          <a:xfrm>
            <a:off x="4876800" y="1600200"/>
            <a:ext cx="0" cy="9906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70" name="Rectangle 3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04838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Homeless Coordinating Committee Organization</a:t>
            </a:r>
          </a:p>
        </p:txBody>
      </p:sp>
      <p:sp>
        <p:nvSpPr>
          <p:cNvPr id="10271" name="Oval 32"/>
          <p:cNvSpPr>
            <a:spLocks noChangeArrowheads="1"/>
          </p:cNvSpPr>
          <p:nvPr/>
        </p:nvSpPr>
        <p:spPr bwMode="auto">
          <a:xfrm>
            <a:off x="4114800" y="1143000"/>
            <a:ext cx="9906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72" name="Text Box 33"/>
          <p:cNvSpPr txBox="1">
            <a:spLocks noChangeArrowheads="1"/>
          </p:cNvSpPr>
          <p:nvPr/>
        </p:nvSpPr>
        <p:spPr bwMode="auto">
          <a:xfrm>
            <a:off x="4267200" y="1219200"/>
            <a:ext cx="8382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/>
              <a:t>HCC</a:t>
            </a:r>
          </a:p>
        </p:txBody>
      </p:sp>
      <p:sp>
        <p:nvSpPr>
          <p:cNvPr id="10273" name="Line 34"/>
          <p:cNvSpPr>
            <a:spLocks noChangeShapeType="1"/>
          </p:cNvSpPr>
          <p:nvPr/>
        </p:nvSpPr>
        <p:spPr bwMode="auto">
          <a:xfrm>
            <a:off x="1371600" y="2057400"/>
            <a:ext cx="6881813" cy="33338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74" name="Text Box 35"/>
          <p:cNvSpPr txBox="1">
            <a:spLocks noChangeArrowheads="1"/>
          </p:cNvSpPr>
          <p:nvPr/>
        </p:nvSpPr>
        <p:spPr bwMode="auto">
          <a:xfrm>
            <a:off x="7467600" y="1581150"/>
            <a:ext cx="152400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 dirty="0"/>
              <a:t>Local Homeless Coordinating Committees</a:t>
            </a:r>
          </a:p>
        </p:txBody>
      </p:sp>
      <p:sp>
        <p:nvSpPr>
          <p:cNvPr id="10275" name="Text Box 36"/>
          <p:cNvSpPr txBox="1">
            <a:spLocks noChangeArrowheads="1"/>
          </p:cNvSpPr>
          <p:nvPr/>
        </p:nvSpPr>
        <p:spPr bwMode="auto">
          <a:xfrm>
            <a:off x="4114800" y="1676400"/>
            <a:ext cx="12985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 dirty="0"/>
              <a:t>Supportive Services</a:t>
            </a:r>
          </a:p>
        </p:txBody>
      </p:sp>
      <p:sp>
        <p:nvSpPr>
          <p:cNvPr id="10276" name="Text Box 37"/>
          <p:cNvSpPr txBox="1">
            <a:spLocks noChangeArrowheads="1"/>
          </p:cNvSpPr>
          <p:nvPr/>
        </p:nvSpPr>
        <p:spPr bwMode="auto">
          <a:xfrm>
            <a:off x="2743200" y="1676400"/>
            <a:ext cx="12255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 dirty="0"/>
              <a:t>Affordable Housing</a:t>
            </a:r>
          </a:p>
        </p:txBody>
      </p:sp>
      <p:sp>
        <p:nvSpPr>
          <p:cNvPr id="10277" name="Text Box 38"/>
          <p:cNvSpPr txBox="1">
            <a:spLocks noChangeArrowheads="1"/>
          </p:cNvSpPr>
          <p:nvPr/>
        </p:nvSpPr>
        <p:spPr bwMode="auto">
          <a:xfrm>
            <a:off x="914400" y="1676400"/>
            <a:ext cx="8270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 dirty="0"/>
              <a:t>Discharge Planning</a:t>
            </a:r>
          </a:p>
        </p:txBody>
      </p:sp>
      <p:sp>
        <p:nvSpPr>
          <p:cNvPr id="10278" name="Text Box 39"/>
          <p:cNvSpPr txBox="1">
            <a:spLocks noChangeArrowheads="1"/>
          </p:cNvSpPr>
          <p:nvPr/>
        </p:nvSpPr>
        <p:spPr bwMode="auto">
          <a:xfrm>
            <a:off x="6096000" y="1600200"/>
            <a:ext cx="13065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 dirty="0"/>
              <a:t>Information Systems</a:t>
            </a:r>
          </a:p>
        </p:txBody>
      </p:sp>
      <p:sp>
        <p:nvSpPr>
          <p:cNvPr id="10279" name="Text Box 40"/>
          <p:cNvSpPr txBox="1">
            <a:spLocks noChangeArrowheads="1"/>
          </p:cNvSpPr>
          <p:nvPr/>
        </p:nvSpPr>
        <p:spPr bwMode="auto">
          <a:xfrm>
            <a:off x="0" y="990600"/>
            <a:ext cx="1295400" cy="2746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200" b="1" dirty="0">
              <a:solidFill>
                <a:schemeClr val="tx2"/>
              </a:solidFill>
            </a:endParaRPr>
          </a:p>
        </p:txBody>
      </p:sp>
      <p:sp>
        <p:nvSpPr>
          <p:cNvPr id="10280" name="Line 41"/>
          <p:cNvSpPr>
            <a:spLocks noChangeShapeType="1"/>
          </p:cNvSpPr>
          <p:nvPr/>
        </p:nvSpPr>
        <p:spPr bwMode="auto">
          <a:xfrm>
            <a:off x="304800" y="5410200"/>
            <a:ext cx="8305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81" name="Line 42"/>
          <p:cNvSpPr>
            <a:spLocks noChangeShapeType="1"/>
          </p:cNvSpPr>
          <p:nvPr/>
        </p:nvSpPr>
        <p:spPr bwMode="auto">
          <a:xfrm flipH="1">
            <a:off x="3505200" y="2057400"/>
            <a:ext cx="0" cy="5207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282" name="Text Box 43"/>
          <p:cNvSpPr txBox="1">
            <a:spLocks noChangeArrowheads="1"/>
          </p:cNvSpPr>
          <p:nvPr/>
        </p:nvSpPr>
        <p:spPr bwMode="auto">
          <a:xfrm>
            <a:off x="1447800" y="5867400"/>
            <a:ext cx="762000" cy="3651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 dirty="0">
                <a:solidFill>
                  <a:schemeClr val="tx2"/>
                </a:solidFill>
              </a:rPr>
              <a:t>Bear River       AOG</a:t>
            </a:r>
            <a:endParaRPr lang="en-US" altLang="en-US" sz="800" dirty="0">
              <a:solidFill>
                <a:schemeClr val="tx2"/>
              </a:solidFill>
            </a:endParaRPr>
          </a:p>
        </p:txBody>
      </p:sp>
      <p:sp>
        <p:nvSpPr>
          <p:cNvPr id="10283" name="Text Box 44"/>
          <p:cNvSpPr txBox="1">
            <a:spLocks noChangeArrowheads="1"/>
          </p:cNvSpPr>
          <p:nvPr/>
        </p:nvSpPr>
        <p:spPr bwMode="auto">
          <a:xfrm>
            <a:off x="609600" y="5791200"/>
            <a:ext cx="990600" cy="3651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 dirty="0">
                <a:solidFill>
                  <a:schemeClr val="tx2"/>
                </a:solidFill>
              </a:rPr>
              <a:t>Salt Lake County COG</a:t>
            </a:r>
            <a:endParaRPr lang="en-US" altLang="en-US" sz="800" dirty="0">
              <a:solidFill>
                <a:schemeClr val="tx2"/>
              </a:solidFill>
            </a:endParaRPr>
          </a:p>
        </p:txBody>
      </p:sp>
      <p:sp>
        <p:nvSpPr>
          <p:cNvPr id="10284" name="Text Box 45"/>
          <p:cNvSpPr txBox="1">
            <a:spLocks noChangeArrowheads="1"/>
          </p:cNvSpPr>
          <p:nvPr/>
        </p:nvSpPr>
        <p:spPr bwMode="auto">
          <a:xfrm>
            <a:off x="1981200" y="5867400"/>
            <a:ext cx="1143000" cy="3651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 dirty="0"/>
              <a:t>Five-County   AOG</a:t>
            </a:r>
            <a:endParaRPr lang="en-US" altLang="en-US" sz="800" dirty="0"/>
          </a:p>
        </p:txBody>
      </p:sp>
      <p:sp>
        <p:nvSpPr>
          <p:cNvPr id="10285" name="Text Box 46"/>
          <p:cNvSpPr txBox="1">
            <a:spLocks noChangeArrowheads="1"/>
          </p:cNvSpPr>
          <p:nvPr/>
        </p:nvSpPr>
        <p:spPr bwMode="auto">
          <a:xfrm>
            <a:off x="2819400" y="5867400"/>
            <a:ext cx="990600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 b="1" dirty="0">
                <a:solidFill>
                  <a:schemeClr val="tx2"/>
                </a:solidFill>
              </a:rPr>
              <a:t>Mountainland AOG</a:t>
            </a:r>
            <a:endParaRPr lang="en-US" altLang="en-US" sz="800" dirty="0">
              <a:solidFill>
                <a:schemeClr val="tx2"/>
              </a:solidFill>
            </a:endParaRPr>
          </a:p>
        </p:txBody>
      </p:sp>
      <p:sp>
        <p:nvSpPr>
          <p:cNvPr id="10286" name="Text Box 47"/>
          <p:cNvSpPr txBox="1">
            <a:spLocks noChangeArrowheads="1"/>
          </p:cNvSpPr>
          <p:nvPr/>
        </p:nvSpPr>
        <p:spPr bwMode="auto">
          <a:xfrm>
            <a:off x="3514725" y="5819775"/>
            <a:ext cx="1066800" cy="3651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 dirty="0">
                <a:solidFill>
                  <a:schemeClr val="tx2"/>
                </a:solidFill>
              </a:rPr>
              <a:t>Six-County AOG</a:t>
            </a:r>
          </a:p>
        </p:txBody>
      </p:sp>
      <p:sp>
        <p:nvSpPr>
          <p:cNvPr id="10287" name="Text Box 48"/>
          <p:cNvSpPr txBox="1">
            <a:spLocks noChangeArrowheads="1"/>
          </p:cNvSpPr>
          <p:nvPr/>
        </p:nvSpPr>
        <p:spPr bwMode="auto">
          <a:xfrm>
            <a:off x="5334000" y="5791200"/>
            <a:ext cx="708025" cy="4587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 b="1" dirty="0">
                <a:solidFill>
                  <a:schemeClr val="tx2"/>
                </a:solidFill>
              </a:rPr>
              <a:t>San Juan County COG</a:t>
            </a:r>
            <a:endParaRPr lang="en-US" altLang="en-US" sz="800" dirty="0">
              <a:solidFill>
                <a:schemeClr val="tx2"/>
              </a:solidFill>
            </a:endParaRPr>
          </a:p>
        </p:txBody>
      </p:sp>
      <p:sp>
        <p:nvSpPr>
          <p:cNvPr id="10288" name="Text Box 49"/>
          <p:cNvSpPr txBox="1">
            <a:spLocks noChangeArrowheads="1"/>
          </p:cNvSpPr>
          <p:nvPr/>
        </p:nvSpPr>
        <p:spPr bwMode="auto">
          <a:xfrm>
            <a:off x="6705600" y="5867400"/>
            <a:ext cx="914400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 b="1" dirty="0">
                <a:solidFill>
                  <a:schemeClr val="tx2"/>
                </a:solidFill>
              </a:rPr>
              <a:t>Uintah Basin AOG</a:t>
            </a:r>
            <a:endParaRPr lang="en-US" altLang="en-US" sz="800" dirty="0">
              <a:solidFill>
                <a:schemeClr val="tx2"/>
              </a:solidFill>
            </a:endParaRPr>
          </a:p>
        </p:txBody>
      </p:sp>
      <p:sp>
        <p:nvSpPr>
          <p:cNvPr id="10289" name="Text Box 50"/>
          <p:cNvSpPr txBox="1">
            <a:spLocks noChangeArrowheads="1"/>
          </p:cNvSpPr>
          <p:nvPr/>
        </p:nvSpPr>
        <p:spPr bwMode="auto">
          <a:xfrm>
            <a:off x="8153400" y="5867400"/>
            <a:ext cx="990600" cy="5207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 b="1" dirty="0">
                <a:solidFill>
                  <a:schemeClr val="tx2"/>
                </a:solidFill>
              </a:rPr>
              <a:t>Weber County COG</a:t>
            </a:r>
          </a:p>
          <a:p>
            <a:pPr algn="ctr">
              <a:spcBef>
                <a:spcPct val="50000"/>
              </a:spcBef>
            </a:pPr>
            <a:r>
              <a:rPr lang="en-US" altLang="en-US" sz="800" b="1" dirty="0">
                <a:solidFill>
                  <a:schemeClr val="tx2"/>
                </a:solidFill>
              </a:rPr>
              <a:t> </a:t>
            </a:r>
            <a:endParaRPr lang="en-US" altLang="en-US" sz="800" dirty="0">
              <a:solidFill>
                <a:schemeClr val="tx2"/>
              </a:solidFill>
            </a:endParaRPr>
          </a:p>
        </p:txBody>
      </p:sp>
      <p:sp>
        <p:nvSpPr>
          <p:cNvPr id="10290" name="Text Box 51"/>
          <p:cNvSpPr txBox="1">
            <a:spLocks noChangeArrowheads="1"/>
          </p:cNvSpPr>
          <p:nvPr/>
        </p:nvSpPr>
        <p:spPr bwMode="auto">
          <a:xfrm>
            <a:off x="7391400" y="5867400"/>
            <a:ext cx="1066800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 b="1" dirty="0">
                <a:solidFill>
                  <a:schemeClr val="tx2"/>
                </a:solidFill>
              </a:rPr>
              <a:t>Davis County COG</a:t>
            </a:r>
            <a:endParaRPr lang="en-US" altLang="en-US" sz="800" dirty="0">
              <a:solidFill>
                <a:schemeClr val="tx2"/>
              </a:solidFill>
            </a:endParaRPr>
          </a:p>
        </p:txBody>
      </p:sp>
      <p:sp>
        <p:nvSpPr>
          <p:cNvPr id="10291" name="Text Box 52"/>
          <p:cNvSpPr txBox="1">
            <a:spLocks noChangeArrowheads="1"/>
          </p:cNvSpPr>
          <p:nvPr/>
        </p:nvSpPr>
        <p:spPr bwMode="auto">
          <a:xfrm>
            <a:off x="4410075" y="5867400"/>
            <a:ext cx="1066800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 b="1" dirty="0">
                <a:solidFill>
                  <a:schemeClr val="tx2"/>
                </a:solidFill>
              </a:rPr>
              <a:t>Grand County COG</a:t>
            </a:r>
            <a:endParaRPr lang="en-US" altLang="en-US" sz="800" dirty="0">
              <a:solidFill>
                <a:schemeClr val="tx2"/>
              </a:solidFill>
            </a:endParaRPr>
          </a:p>
        </p:txBody>
      </p:sp>
      <p:sp>
        <p:nvSpPr>
          <p:cNvPr id="10292" name="Text Box 53"/>
          <p:cNvSpPr txBox="1">
            <a:spLocks noChangeArrowheads="1"/>
          </p:cNvSpPr>
          <p:nvPr/>
        </p:nvSpPr>
        <p:spPr bwMode="auto">
          <a:xfrm>
            <a:off x="4419600" y="2895600"/>
            <a:ext cx="1295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Domestic Violence</a:t>
            </a:r>
          </a:p>
          <a:p>
            <a:pPr marL="115888" indent="-11588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Case Management</a:t>
            </a:r>
          </a:p>
          <a:p>
            <a:pPr marL="115888" indent="-11588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Training</a:t>
            </a:r>
          </a:p>
          <a:p>
            <a:pPr marL="115888" indent="-11588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Employment</a:t>
            </a:r>
          </a:p>
        </p:txBody>
      </p:sp>
      <p:sp>
        <p:nvSpPr>
          <p:cNvPr id="10293" name="Oval 54"/>
          <p:cNvSpPr>
            <a:spLocks noChangeArrowheads="1"/>
          </p:cNvSpPr>
          <p:nvPr/>
        </p:nvSpPr>
        <p:spPr bwMode="auto">
          <a:xfrm>
            <a:off x="5638800" y="1066800"/>
            <a:ext cx="703263" cy="3810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94" name="Text Box 55"/>
          <p:cNvSpPr txBox="1">
            <a:spLocks noChangeArrowheads="1"/>
          </p:cNvSpPr>
          <p:nvPr/>
        </p:nvSpPr>
        <p:spPr bwMode="auto">
          <a:xfrm>
            <a:off x="5638800" y="1066800"/>
            <a:ext cx="857250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 dirty="0">
                <a:solidFill>
                  <a:schemeClr val="tx2"/>
                </a:solidFill>
              </a:rPr>
              <a:t>Allocation Committee</a:t>
            </a:r>
          </a:p>
        </p:txBody>
      </p:sp>
      <p:sp>
        <p:nvSpPr>
          <p:cNvPr id="10295" name="Oval 56"/>
          <p:cNvSpPr>
            <a:spLocks noChangeArrowheads="1"/>
          </p:cNvSpPr>
          <p:nvPr/>
        </p:nvSpPr>
        <p:spPr bwMode="auto">
          <a:xfrm>
            <a:off x="33338" y="2582863"/>
            <a:ext cx="1295400" cy="12954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96" name="Text Box 57"/>
          <p:cNvSpPr txBox="1">
            <a:spLocks noChangeArrowheads="1"/>
          </p:cNvSpPr>
          <p:nvPr/>
        </p:nvSpPr>
        <p:spPr bwMode="auto">
          <a:xfrm>
            <a:off x="7620000" y="3024188"/>
            <a:ext cx="12954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 algn="ctr"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Elected Officials</a:t>
            </a:r>
          </a:p>
          <a:p>
            <a:pPr marL="115888" indent="-115888" algn="ctr"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Chair - LHCC</a:t>
            </a:r>
          </a:p>
        </p:txBody>
      </p:sp>
      <p:sp>
        <p:nvSpPr>
          <p:cNvPr id="10297" name="Text Box 58"/>
          <p:cNvSpPr txBox="1">
            <a:spLocks noChangeArrowheads="1"/>
          </p:cNvSpPr>
          <p:nvPr/>
        </p:nvSpPr>
        <p:spPr bwMode="auto">
          <a:xfrm>
            <a:off x="2971800" y="2819400"/>
            <a:ext cx="14478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Banks</a:t>
            </a:r>
          </a:p>
          <a:p>
            <a:pPr marL="115888" indent="-11588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Developers</a:t>
            </a:r>
          </a:p>
          <a:p>
            <a:pPr marL="115888" indent="-11588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Housing Authorities</a:t>
            </a:r>
          </a:p>
          <a:p>
            <a:pPr marL="115888" indent="-11588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Planners</a:t>
            </a:r>
          </a:p>
          <a:p>
            <a:pPr marL="115888" indent="-11588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Providers</a:t>
            </a:r>
          </a:p>
        </p:txBody>
      </p:sp>
      <p:sp>
        <p:nvSpPr>
          <p:cNvPr id="10298" name="Text Box 59"/>
          <p:cNvSpPr txBox="1">
            <a:spLocks noChangeArrowheads="1"/>
          </p:cNvSpPr>
          <p:nvPr/>
        </p:nvSpPr>
        <p:spPr bwMode="auto">
          <a:xfrm>
            <a:off x="6248400" y="2819400"/>
            <a:ext cx="10271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HMIS</a:t>
            </a:r>
          </a:p>
          <a:p>
            <a:pPr marL="115888" indent="-11588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Outcome Measures</a:t>
            </a:r>
          </a:p>
          <a:p>
            <a:pPr marL="115888" indent="-11588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900" dirty="0"/>
              <a:t>Management Reports</a:t>
            </a:r>
          </a:p>
        </p:txBody>
      </p:sp>
      <p:sp>
        <p:nvSpPr>
          <p:cNvPr id="10299" name="Text Box 60"/>
          <p:cNvSpPr txBox="1">
            <a:spLocks noChangeArrowheads="1"/>
          </p:cNvSpPr>
          <p:nvPr/>
        </p:nvSpPr>
        <p:spPr bwMode="auto">
          <a:xfrm>
            <a:off x="228600" y="2871788"/>
            <a:ext cx="10699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800" dirty="0"/>
              <a:t>Mental Health</a:t>
            </a:r>
          </a:p>
          <a:p>
            <a:pPr marL="115888" indent="-11588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800" dirty="0"/>
              <a:t>Substance Abuse</a:t>
            </a:r>
          </a:p>
          <a:p>
            <a:pPr marL="115888" indent="-11588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800" dirty="0"/>
              <a:t>Foster Care</a:t>
            </a:r>
          </a:p>
          <a:p>
            <a:pPr marL="115888" indent="-11588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800" dirty="0"/>
              <a:t>Juvenile Justice </a:t>
            </a:r>
          </a:p>
          <a:p>
            <a:pPr marL="115888" indent="-115888">
              <a:lnSpc>
                <a:spcPct val="80000"/>
              </a:lnSpc>
              <a:spcBef>
                <a:spcPct val="50000"/>
              </a:spcBef>
            </a:pPr>
            <a:endParaRPr lang="en-US" altLang="en-US" sz="800" dirty="0"/>
          </a:p>
        </p:txBody>
      </p:sp>
      <p:sp>
        <p:nvSpPr>
          <p:cNvPr id="10300" name="Text Box 61"/>
          <p:cNvSpPr txBox="1">
            <a:spLocks noChangeArrowheads="1"/>
          </p:cNvSpPr>
          <p:nvPr/>
        </p:nvSpPr>
        <p:spPr bwMode="auto">
          <a:xfrm>
            <a:off x="-76200" y="27051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 algn="ctr">
              <a:spcBef>
                <a:spcPct val="50000"/>
              </a:spcBef>
            </a:pPr>
            <a:r>
              <a:rPr lang="en-US" altLang="en-US" sz="900" b="1" dirty="0"/>
              <a:t>Lana Stohl</a:t>
            </a:r>
          </a:p>
        </p:txBody>
      </p:sp>
      <p:sp>
        <p:nvSpPr>
          <p:cNvPr id="10301" name="Text Box 62"/>
          <p:cNvSpPr txBox="1">
            <a:spLocks noChangeArrowheads="1"/>
          </p:cNvSpPr>
          <p:nvPr/>
        </p:nvSpPr>
        <p:spPr bwMode="auto">
          <a:xfrm>
            <a:off x="3933825" y="933450"/>
            <a:ext cx="162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 algn="ctr">
              <a:spcBef>
                <a:spcPct val="50000"/>
              </a:spcBef>
            </a:pPr>
            <a:r>
              <a:rPr lang="en-US" altLang="en-US" sz="1000" b="1" dirty="0"/>
              <a:t>Lt. Governor Greg Bell</a:t>
            </a:r>
          </a:p>
        </p:txBody>
      </p:sp>
      <p:sp>
        <p:nvSpPr>
          <p:cNvPr id="10302" name="Text Box 63"/>
          <p:cNvSpPr txBox="1">
            <a:spLocks noChangeArrowheads="1"/>
          </p:cNvSpPr>
          <p:nvPr/>
        </p:nvSpPr>
        <p:spPr bwMode="auto">
          <a:xfrm>
            <a:off x="2971800" y="2651125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 dirty="0"/>
              <a:t>Gordon Walker</a:t>
            </a:r>
          </a:p>
        </p:txBody>
      </p:sp>
      <p:sp>
        <p:nvSpPr>
          <p:cNvPr id="10303" name="Text Box 65"/>
          <p:cNvSpPr txBox="1">
            <a:spLocks noChangeArrowheads="1"/>
          </p:cNvSpPr>
          <p:nvPr/>
        </p:nvSpPr>
        <p:spPr bwMode="auto">
          <a:xfrm>
            <a:off x="5943600" y="26670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 dirty="0"/>
              <a:t>Bill Crim</a:t>
            </a:r>
          </a:p>
        </p:txBody>
      </p:sp>
      <p:sp>
        <p:nvSpPr>
          <p:cNvPr id="10304" name="Text Box 66"/>
          <p:cNvSpPr txBox="1">
            <a:spLocks noChangeArrowheads="1"/>
          </p:cNvSpPr>
          <p:nvPr/>
        </p:nvSpPr>
        <p:spPr bwMode="auto">
          <a:xfrm>
            <a:off x="7575550" y="2667000"/>
            <a:ext cx="137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 algn="ctr">
              <a:spcBef>
                <a:spcPct val="50000"/>
              </a:spcBef>
            </a:pPr>
            <a:r>
              <a:rPr lang="en-US" altLang="en-US" sz="1000" b="1" dirty="0"/>
              <a:t>JoAnn Seghini</a:t>
            </a:r>
          </a:p>
        </p:txBody>
      </p:sp>
      <p:sp>
        <p:nvSpPr>
          <p:cNvPr id="10305" name="Text Box 67"/>
          <p:cNvSpPr txBox="1">
            <a:spLocks noChangeArrowheads="1"/>
          </p:cNvSpPr>
          <p:nvPr/>
        </p:nvSpPr>
        <p:spPr bwMode="auto">
          <a:xfrm>
            <a:off x="152400" y="6445250"/>
            <a:ext cx="2667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000" dirty="0"/>
              <a:t>COG – Council of Governments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000" dirty="0"/>
              <a:t>AOG – Association of Governments</a:t>
            </a:r>
          </a:p>
        </p:txBody>
      </p:sp>
      <p:sp>
        <p:nvSpPr>
          <p:cNvPr id="10306" name="Text Box 68"/>
          <p:cNvSpPr txBox="1">
            <a:spLocks noChangeArrowheads="1"/>
          </p:cNvSpPr>
          <p:nvPr/>
        </p:nvSpPr>
        <p:spPr bwMode="auto">
          <a:xfrm>
            <a:off x="7391400" y="6629400"/>
            <a:ext cx="1295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dirty="0">
                <a:solidFill>
                  <a:schemeClr val="hlink"/>
                </a:solidFill>
              </a:rPr>
              <a:t>October 2013</a:t>
            </a:r>
          </a:p>
        </p:txBody>
      </p:sp>
      <p:cxnSp>
        <p:nvCxnSpPr>
          <p:cNvPr id="10307" name="AutoShape 69"/>
          <p:cNvCxnSpPr>
            <a:cxnSpLocks noChangeShapeType="1"/>
            <a:endCxn id="10242" idx="1"/>
          </p:cNvCxnSpPr>
          <p:nvPr/>
        </p:nvCxnSpPr>
        <p:spPr bwMode="auto">
          <a:xfrm>
            <a:off x="4876800" y="16764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308" name="Oval 71"/>
          <p:cNvSpPr>
            <a:spLocks noChangeArrowheads="1"/>
          </p:cNvSpPr>
          <p:nvPr/>
        </p:nvSpPr>
        <p:spPr bwMode="auto">
          <a:xfrm>
            <a:off x="1447800" y="2590800"/>
            <a:ext cx="1295400" cy="12954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0309" name="Line 73"/>
          <p:cNvSpPr>
            <a:spLocks noChangeShapeType="1"/>
          </p:cNvSpPr>
          <p:nvPr/>
        </p:nvSpPr>
        <p:spPr bwMode="auto">
          <a:xfrm>
            <a:off x="1981200" y="2362200"/>
            <a:ext cx="0" cy="2286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310" name="Line 74"/>
          <p:cNvSpPr>
            <a:spLocks noChangeShapeType="1"/>
          </p:cNvSpPr>
          <p:nvPr/>
        </p:nvSpPr>
        <p:spPr bwMode="auto">
          <a:xfrm flipH="1">
            <a:off x="762000" y="2362200"/>
            <a:ext cx="0" cy="2286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311" name="Line 76"/>
          <p:cNvSpPr>
            <a:spLocks noChangeShapeType="1"/>
          </p:cNvSpPr>
          <p:nvPr/>
        </p:nvSpPr>
        <p:spPr bwMode="auto">
          <a:xfrm>
            <a:off x="1371600" y="2057400"/>
            <a:ext cx="0" cy="3048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312" name="Line 77"/>
          <p:cNvSpPr>
            <a:spLocks noChangeShapeType="1"/>
          </p:cNvSpPr>
          <p:nvPr/>
        </p:nvSpPr>
        <p:spPr bwMode="auto">
          <a:xfrm flipH="1">
            <a:off x="762000" y="2362200"/>
            <a:ext cx="12192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313" name="Text Box 80"/>
          <p:cNvSpPr txBox="1">
            <a:spLocks noChangeArrowheads="1"/>
          </p:cNvSpPr>
          <p:nvPr/>
        </p:nvSpPr>
        <p:spPr bwMode="auto">
          <a:xfrm>
            <a:off x="1981200" y="2667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dirty="0"/>
          </a:p>
        </p:txBody>
      </p:sp>
      <p:sp>
        <p:nvSpPr>
          <p:cNvPr id="10314" name="Text Box 81"/>
          <p:cNvSpPr txBox="1">
            <a:spLocks noChangeArrowheads="1"/>
          </p:cNvSpPr>
          <p:nvPr/>
        </p:nvSpPr>
        <p:spPr bwMode="auto">
          <a:xfrm>
            <a:off x="1752600" y="2667000"/>
            <a:ext cx="811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 b="1" dirty="0"/>
              <a:t>Craig Burr</a:t>
            </a:r>
          </a:p>
        </p:txBody>
      </p:sp>
      <p:sp>
        <p:nvSpPr>
          <p:cNvPr id="10315" name="Text Box 83"/>
          <p:cNvSpPr txBox="1">
            <a:spLocks noChangeArrowheads="1"/>
          </p:cNvSpPr>
          <p:nvPr/>
        </p:nvSpPr>
        <p:spPr bwMode="auto">
          <a:xfrm>
            <a:off x="1752600" y="2971800"/>
            <a:ext cx="7445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900" dirty="0"/>
              <a:t>  Prisons</a:t>
            </a:r>
          </a:p>
          <a:p>
            <a:pPr>
              <a:buFontTx/>
              <a:buChar char="•"/>
            </a:pPr>
            <a:r>
              <a:rPr lang="en-US" altLang="en-US" sz="900" dirty="0"/>
              <a:t>  Jails</a:t>
            </a:r>
          </a:p>
        </p:txBody>
      </p:sp>
      <p:sp>
        <p:nvSpPr>
          <p:cNvPr id="10316" name="Oval 84"/>
          <p:cNvSpPr>
            <a:spLocks noChangeArrowheads="1"/>
          </p:cNvSpPr>
          <p:nvPr/>
        </p:nvSpPr>
        <p:spPr bwMode="auto">
          <a:xfrm>
            <a:off x="0" y="5791200"/>
            <a:ext cx="627063" cy="4445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317" name="Line 85"/>
          <p:cNvSpPr>
            <a:spLocks noChangeShapeType="1"/>
          </p:cNvSpPr>
          <p:nvPr/>
        </p:nvSpPr>
        <p:spPr bwMode="auto">
          <a:xfrm flipH="1">
            <a:off x="304800" y="5410200"/>
            <a:ext cx="0" cy="39052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318" name="Text Box 86"/>
          <p:cNvSpPr txBox="1">
            <a:spLocks noChangeArrowheads="1"/>
          </p:cNvSpPr>
          <p:nvPr/>
        </p:nvSpPr>
        <p:spPr bwMode="auto">
          <a:xfrm>
            <a:off x="0" y="5791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000" b="1" dirty="0"/>
              <a:t>Tooele            </a:t>
            </a:r>
          </a:p>
          <a:p>
            <a:pPr algn="ctr"/>
            <a:r>
              <a:rPr lang="en-US" altLang="en-US" sz="1000" b="1" dirty="0"/>
              <a:t>COG</a:t>
            </a:r>
          </a:p>
        </p:txBody>
      </p:sp>
      <p:sp>
        <p:nvSpPr>
          <p:cNvPr id="10319" name="Oval 87"/>
          <p:cNvSpPr>
            <a:spLocks noChangeArrowheads="1"/>
          </p:cNvSpPr>
          <p:nvPr/>
        </p:nvSpPr>
        <p:spPr bwMode="auto">
          <a:xfrm>
            <a:off x="6096000" y="5791200"/>
            <a:ext cx="627063" cy="4445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320" name="Line 88"/>
          <p:cNvSpPr>
            <a:spLocks noChangeShapeType="1"/>
          </p:cNvSpPr>
          <p:nvPr/>
        </p:nvSpPr>
        <p:spPr bwMode="auto">
          <a:xfrm flipH="1">
            <a:off x="6400800" y="5410200"/>
            <a:ext cx="1588" cy="39052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321" name="Text Box 89"/>
          <p:cNvSpPr txBox="1">
            <a:spLocks noChangeArrowheads="1"/>
          </p:cNvSpPr>
          <p:nvPr/>
        </p:nvSpPr>
        <p:spPr bwMode="auto">
          <a:xfrm>
            <a:off x="6172200" y="5816600"/>
            <a:ext cx="609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800" b="1" dirty="0"/>
              <a:t>Carbon/</a:t>
            </a:r>
          </a:p>
          <a:p>
            <a:r>
              <a:rPr lang="en-US" altLang="en-US" sz="800" b="1" dirty="0"/>
              <a:t>Emery</a:t>
            </a:r>
          </a:p>
          <a:p>
            <a:r>
              <a:rPr lang="en-US" altLang="en-US" sz="800" b="1" dirty="0"/>
              <a:t>COG</a:t>
            </a:r>
          </a:p>
        </p:txBody>
      </p:sp>
      <p:sp>
        <p:nvSpPr>
          <p:cNvPr id="10322" name="TextBox 2"/>
          <p:cNvSpPr txBox="1">
            <a:spLocks noChangeArrowheads="1"/>
          </p:cNvSpPr>
          <p:nvPr/>
        </p:nvSpPr>
        <p:spPr bwMode="auto">
          <a:xfrm>
            <a:off x="4546600" y="2638425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/>
              <a:t>DWS/HMIS</a:t>
            </a:r>
          </a:p>
        </p:txBody>
      </p:sp>
    </p:spTree>
    <p:extLst>
      <p:ext uri="{BB962C8B-B14F-4D97-AF65-F5344CB8AC3E}">
        <p14:creationId xmlns:p14="http://schemas.microsoft.com/office/powerpoint/2010/main" val="39920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8800" dirty="0" smtClean="0"/>
              <a:t>Thank You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10952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838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AOG/COG Homeless Coordinating Committee (Model)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838200" y="1447800"/>
            <a:ext cx="7315200" cy="480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895600" y="6400800"/>
            <a:ext cx="1744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Faith Based Orgs.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204200" y="3810000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Sheriff</a:t>
            </a:r>
          </a:p>
        </p:txBody>
      </p:sp>
      <p:sp>
        <p:nvSpPr>
          <p:cNvPr id="11270" name="Oval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46300" y="1808163"/>
            <a:ext cx="304800" cy="304800"/>
          </a:xfrm>
          <a:prstGeom prst="ellipse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1" name="Oval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1000" y="1295400"/>
            <a:ext cx="304800" cy="304800"/>
          </a:xfrm>
          <a:prstGeom prst="ellipse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2" name="Oval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0" y="1447800"/>
            <a:ext cx="304800" cy="304800"/>
          </a:xfrm>
          <a:prstGeom prst="ellipse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3" name="Oval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1981200"/>
            <a:ext cx="304800" cy="304800"/>
          </a:xfrm>
          <a:prstGeom prst="ellipse">
            <a:avLst/>
          </a:prstGeom>
          <a:solidFill>
            <a:srgbClr val="FF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4" name="Oval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09700" y="2324100"/>
            <a:ext cx="304800" cy="304800"/>
          </a:xfrm>
          <a:prstGeom prst="ellipse">
            <a:avLst/>
          </a:prstGeom>
          <a:solidFill>
            <a:srgbClr val="9933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5" name="Oval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562600"/>
            <a:ext cx="304800" cy="304800"/>
          </a:xfrm>
          <a:prstGeom prst="ellipse">
            <a:avLst/>
          </a:prstGeom>
          <a:solidFill>
            <a:srgbClr val="00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6" name="Oval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304800" cy="3048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7" name="Oval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029200"/>
            <a:ext cx="304800" cy="304800"/>
          </a:xfrm>
          <a:prstGeom prst="ellipse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8" name="Oval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43200" y="5867400"/>
            <a:ext cx="304800" cy="304800"/>
          </a:xfrm>
          <a:prstGeom prst="ellipse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9" name="Oval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7400" y="5562600"/>
            <a:ext cx="304800" cy="304800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80" name="Oval 1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33800" y="6019800"/>
            <a:ext cx="304800" cy="304800"/>
          </a:xfrm>
          <a:prstGeom prst="ellipse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81" name="Oval 1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" y="2819400"/>
            <a:ext cx="304800" cy="304800"/>
          </a:xfrm>
          <a:prstGeom prst="ellipse">
            <a:avLst/>
          </a:prstGeom>
          <a:solidFill>
            <a:srgbClr val="3366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82" name="Oval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87700" y="1447800"/>
            <a:ext cx="304800" cy="304800"/>
          </a:xfrm>
          <a:prstGeom prst="ellipse">
            <a:avLst/>
          </a:prstGeom>
          <a:solidFill>
            <a:srgbClr val="00008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930400" y="1181100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Dept. of Human Services</a:t>
            </a:r>
          </a:p>
        </p:txBody>
      </p:sp>
      <p:sp>
        <p:nvSpPr>
          <p:cNvPr id="11284" name="Oval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76800" y="6096000"/>
            <a:ext cx="304800" cy="304800"/>
          </a:xfrm>
          <a:prstGeom prst="ellipse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437063" y="6400800"/>
            <a:ext cx="1179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Police Chief</a:t>
            </a:r>
          </a:p>
        </p:txBody>
      </p:sp>
      <p:sp>
        <p:nvSpPr>
          <p:cNvPr id="11286" name="Oval 2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3810000"/>
            <a:ext cx="304800" cy="304800"/>
          </a:xfrm>
          <a:prstGeom prst="ellipse">
            <a:avLst/>
          </a:prstGeom>
          <a:solidFill>
            <a:srgbClr val="808080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832600" y="57277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Continuum of Care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8001000" y="2971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Housing Authorities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273800" y="1498600"/>
            <a:ext cx="1281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Businesses</a:t>
            </a:r>
          </a:p>
        </p:txBody>
      </p:sp>
      <p:sp>
        <p:nvSpPr>
          <p:cNvPr id="11290" name="Oval 2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3429000"/>
            <a:ext cx="304800" cy="304800"/>
          </a:xfrm>
          <a:prstGeom prst="ellipse">
            <a:avLst/>
          </a:prstGeom>
          <a:solidFill>
            <a:srgbClr val="33CC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0" y="2667000"/>
            <a:ext cx="965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Dept. Workforce Ser.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838200" y="5562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Colleges/Tech. Schools</a:t>
            </a:r>
          </a:p>
        </p:txBody>
      </p:sp>
      <p:sp>
        <p:nvSpPr>
          <p:cNvPr id="11293" name="Oval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5105400"/>
            <a:ext cx="304800" cy="3048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505200" y="22860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chemeClr val="tx2"/>
                </a:solidFill>
              </a:rPr>
              <a:t>Purpose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7251700" y="1816100"/>
            <a:ext cx="128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Financial Institutions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0" y="3352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At Large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2057400" y="2971800"/>
            <a:ext cx="5257800" cy="11906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  <a:tabLst>
                <a:tab pos="177800" algn="l"/>
              </a:tabLst>
            </a:pPr>
            <a:r>
              <a:rPr lang="en-US" dirty="0">
                <a:solidFill>
                  <a:schemeClr val="tx2"/>
                </a:solidFill>
              </a:rPr>
              <a:t>Implement local ten-year plan in providing housing opportunities to all chronically homelessness individuals and reduce overall homelessness by 2014.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3276600" y="838200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Elected Official Chair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279400" y="2247900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Dept. of Corrections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850900" y="1790700"/>
            <a:ext cx="140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Dept. of Health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228600" y="51816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Schools/PTA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1295400" y="6172200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Local Government Leaders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7937500" y="4572000"/>
            <a:ext cx="120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Domestic Violence</a:t>
            </a:r>
          </a:p>
        </p:txBody>
      </p:sp>
      <p:sp>
        <p:nvSpPr>
          <p:cNvPr id="11304" name="Oval 4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1676400"/>
            <a:ext cx="304800" cy="304800"/>
          </a:xfrm>
          <a:prstGeom prst="ellipse">
            <a:avLst/>
          </a:prstGeom>
          <a:solidFill>
            <a:srgbClr val="00808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5194300" y="1168400"/>
            <a:ext cx="1281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Vice-Chair</a:t>
            </a:r>
          </a:p>
        </p:txBody>
      </p:sp>
      <p:sp>
        <p:nvSpPr>
          <p:cNvPr id="11306" name="Oval 4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2438400"/>
            <a:ext cx="304800" cy="304800"/>
          </a:xfrm>
          <a:prstGeom prst="ellipse">
            <a:avLst/>
          </a:prstGeom>
          <a:solidFill>
            <a:schemeClr val="hlink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7735888" y="2413000"/>
            <a:ext cx="1281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United Way</a:t>
            </a:r>
          </a:p>
        </p:txBody>
      </p:sp>
      <p:sp>
        <p:nvSpPr>
          <p:cNvPr id="11308" name="Oval 4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4419600"/>
            <a:ext cx="304800" cy="3048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5638800" y="6184900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Native America Housing Authority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7543800" y="5181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Service Agencies</a:t>
            </a:r>
          </a:p>
        </p:txBody>
      </p:sp>
      <p:sp>
        <p:nvSpPr>
          <p:cNvPr id="11311" name="Oval 4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648200"/>
            <a:ext cx="304800" cy="304800"/>
          </a:xfrm>
          <a:prstGeom prst="ellipse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0" y="4572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/>
              <a:t>Community Clinics</a:t>
            </a:r>
          </a:p>
        </p:txBody>
      </p:sp>
      <p:sp>
        <p:nvSpPr>
          <p:cNvPr id="11313" name="Oval 4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3124200"/>
            <a:ext cx="304800" cy="304800"/>
          </a:xfrm>
          <a:prstGeom prst="ellipse">
            <a:avLst/>
          </a:prstGeom>
          <a:solidFill>
            <a:srgbClr val="FFCC99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14" name="Oval 5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4038600"/>
            <a:ext cx="304800" cy="304800"/>
          </a:xfrm>
          <a:prstGeom prst="ellipse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0" y="403860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 b="1" dirty="0"/>
              <a:t>Formerly</a:t>
            </a:r>
          </a:p>
          <a:p>
            <a:pPr eaLnBrk="1" hangingPunct="1"/>
            <a:r>
              <a:rPr lang="en-US" sz="1000" b="1" dirty="0"/>
              <a:t>Homeless</a:t>
            </a:r>
          </a:p>
        </p:txBody>
      </p:sp>
    </p:spTree>
    <p:extLst>
      <p:ext uri="{BB962C8B-B14F-4D97-AF65-F5344CB8AC3E}">
        <p14:creationId xmlns:p14="http://schemas.microsoft.com/office/powerpoint/2010/main" val="39384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0" y="304800"/>
            <a:ext cx="8277225" cy="6234113"/>
            <a:chOff x="-1" y="431"/>
            <a:chExt cx="5214" cy="4023"/>
          </a:xfrm>
        </p:grpSpPr>
        <p:sp>
          <p:nvSpPr>
            <p:cNvPr id="12292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432"/>
              <a:ext cx="5211" cy="4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3" name="Rectangle 7"/>
            <p:cNvSpPr>
              <a:spLocks noChangeArrowheads="1"/>
            </p:cNvSpPr>
            <p:nvPr/>
          </p:nvSpPr>
          <p:spPr bwMode="auto">
            <a:xfrm>
              <a:off x="-1" y="431"/>
              <a:ext cx="5211" cy="40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-1" y="877"/>
              <a:ext cx="5214" cy="3086"/>
              <a:chOff x="-1" y="877"/>
              <a:chExt cx="5214" cy="3086"/>
            </a:xfrm>
          </p:grpSpPr>
          <p:sp>
            <p:nvSpPr>
              <p:cNvPr id="12451" name="Rectangle 8"/>
              <p:cNvSpPr>
                <a:spLocks noChangeArrowheads="1"/>
              </p:cNvSpPr>
              <p:nvPr/>
            </p:nvSpPr>
            <p:spPr bwMode="auto">
              <a:xfrm>
                <a:off x="0" y="877"/>
                <a:ext cx="5213" cy="3086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52" name="Freeform 9"/>
              <p:cNvSpPr>
                <a:spLocks/>
              </p:cNvSpPr>
              <p:nvPr/>
            </p:nvSpPr>
            <p:spPr bwMode="auto">
              <a:xfrm>
                <a:off x="-1" y="878"/>
                <a:ext cx="5211" cy="3084"/>
              </a:xfrm>
              <a:custGeom>
                <a:avLst/>
                <a:gdLst>
                  <a:gd name="T0" fmla="*/ 3710 w 5211"/>
                  <a:gd name="T1" fmla="*/ 0 h 3084"/>
                  <a:gd name="T2" fmla="*/ 3710 w 5211"/>
                  <a:gd name="T3" fmla="*/ 771 h 3084"/>
                  <a:gd name="T4" fmla="*/ 0 w 5211"/>
                  <a:gd name="T5" fmla="*/ 771 h 3084"/>
                  <a:gd name="T6" fmla="*/ 0 w 5211"/>
                  <a:gd name="T7" fmla="*/ 2313 h 3084"/>
                  <a:gd name="T8" fmla="*/ 3710 w 5211"/>
                  <a:gd name="T9" fmla="*/ 2313 h 3084"/>
                  <a:gd name="T10" fmla="*/ 3710 w 5211"/>
                  <a:gd name="T11" fmla="*/ 3084 h 3084"/>
                  <a:gd name="T12" fmla="*/ 5211 w 5211"/>
                  <a:gd name="T13" fmla="*/ 1542 h 3084"/>
                  <a:gd name="T14" fmla="*/ 3710 w 5211"/>
                  <a:gd name="T15" fmla="*/ 0 h 30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11"/>
                  <a:gd name="T25" fmla="*/ 0 h 3084"/>
                  <a:gd name="T26" fmla="*/ 5211 w 5211"/>
                  <a:gd name="T27" fmla="*/ 3084 h 30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11" h="3084">
                    <a:moveTo>
                      <a:pt x="3710" y="0"/>
                    </a:moveTo>
                    <a:lnTo>
                      <a:pt x="3710" y="771"/>
                    </a:lnTo>
                    <a:lnTo>
                      <a:pt x="0" y="771"/>
                    </a:lnTo>
                    <a:lnTo>
                      <a:pt x="0" y="2313"/>
                    </a:lnTo>
                    <a:lnTo>
                      <a:pt x="3710" y="2313"/>
                    </a:lnTo>
                    <a:lnTo>
                      <a:pt x="3710" y="3084"/>
                    </a:lnTo>
                    <a:lnTo>
                      <a:pt x="5211" y="1542"/>
                    </a:ln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53" name="Rectangle 10"/>
              <p:cNvSpPr>
                <a:spLocks noChangeArrowheads="1"/>
              </p:cNvSpPr>
              <p:nvPr/>
            </p:nvSpPr>
            <p:spPr bwMode="auto">
              <a:xfrm>
                <a:off x="0" y="877"/>
                <a:ext cx="5213" cy="3086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/>
              </a:p>
            </p:txBody>
          </p:sp>
          <p:sp>
            <p:nvSpPr>
              <p:cNvPr id="12454" name="Freeform 11"/>
              <p:cNvSpPr>
                <a:spLocks/>
              </p:cNvSpPr>
              <p:nvPr/>
            </p:nvSpPr>
            <p:spPr bwMode="auto">
              <a:xfrm>
                <a:off x="-1" y="878"/>
                <a:ext cx="5211" cy="3084"/>
              </a:xfrm>
              <a:custGeom>
                <a:avLst/>
                <a:gdLst>
                  <a:gd name="T0" fmla="*/ 3710 w 5211"/>
                  <a:gd name="T1" fmla="*/ 0 h 3084"/>
                  <a:gd name="T2" fmla="*/ 3710 w 5211"/>
                  <a:gd name="T3" fmla="*/ 771 h 3084"/>
                  <a:gd name="T4" fmla="*/ 0 w 5211"/>
                  <a:gd name="T5" fmla="*/ 771 h 3084"/>
                  <a:gd name="T6" fmla="*/ 0 w 5211"/>
                  <a:gd name="T7" fmla="*/ 2313 h 3084"/>
                  <a:gd name="T8" fmla="*/ 3710 w 5211"/>
                  <a:gd name="T9" fmla="*/ 2313 h 3084"/>
                  <a:gd name="T10" fmla="*/ 3710 w 5211"/>
                  <a:gd name="T11" fmla="*/ 3084 h 3084"/>
                  <a:gd name="T12" fmla="*/ 5211 w 5211"/>
                  <a:gd name="T13" fmla="*/ 1542 h 3084"/>
                  <a:gd name="T14" fmla="*/ 3710 w 5211"/>
                  <a:gd name="T15" fmla="*/ 0 h 30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11"/>
                  <a:gd name="T25" fmla="*/ 0 h 3084"/>
                  <a:gd name="T26" fmla="*/ 5211 w 5211"/>
                  <a:gd name="T27" fmla="*/ 3084 h 30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11" h="3084">
                    <a:moveTo>
                      <a:pt x="3710" y="0"/>
                    </a:moveTo>
                    <a:lnTo>
                      <a:pt x="3710" y="771"/>
                    </a:lnTo>
                    <a:lnTo>
                      <a:pt x="0" y="771"/>
                    </a:lnTo>
                    <a:lnTo>
                      <a:pt x="0" y="2313"/>
                    </a:lnTo>
                    <a:lnTo>
                      <a:pt x="3710" y="2313"/>
                    </a:lnTo>
                    <a:lnTo>
                      <a:pt x="3710" y="3084"/>
                    </a:lnTo>
                    <a:lnTo>
                      <a:pt x="5211" y="1542"/>
                    </a:lnTo>
                    <a:lnTo>
                      <a:pt x="371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03" y="1012"/>
              <a:ext cx="782" cy="2860"/>
              <a:chOff x="303" y="1012"/>
              <a:chExt cx="782" cy="2860"/>
            </a:xfrm>
          </p:grpSpPr>
          <p:sp>
            <p:nvSpPr>
              <p:cNvPr id="12449" name="Rectangle 13"/>
              <p:cNvSpPr>
                <a:spLocks noChangeArrowheads="1"/>
              </p:cNvSpPr>
              <p:nvPr/>
            </p:nvSpPr>
            <p:spPr bwMode="auto">
              <a:xfrm>
                <a:off x="303" y="1012"/>
                <a:ext cx="782" cy="286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50" name="Rectangle 14"/>
              <p:cNvSpPr>
                <a:spLocks noChangeArrowheads="1"/>
              </p:cNvSpPr>
              <p:nvPr/>
            </p:nvSpPr>
            <p:spPr bwMode="auto">
              <a:xfrm>
                <a:off x="303" y="1012"/>
                <a:ext cx="782" cy="2860"/>
              </a:xfrm>
              <a:prstGeom prst="rect">
                <a:avLst/>
              </a:prstGeom>
              <a:noFill/>
              <a:ln w="142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820" y="1191"/>
              <a:ext cx="999" cy="3083"/>
              <a:chOff x="3820" y="1191"/>
              <a:chExt cx="999" cy="3083"/>
            </a:xfrm>
          </p:grpSpPr>
          <p:sp>
            <p:nvSpPr>
              <p:cNvPr id="12447" name="Rectangle 16"/>
              <p:cNvSpPr>
                <a:spLocks noChangeArrowheads="1"/>
              </p:cNvSpPr>
              <p:nvPr/>
            </p:nvSpPr>
            <p:spPr bwMode="auto">
              <a:xfrm>
                <a:off x="3820" y="1191"/>
                <a:ext cx="999" cy="308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48" name="Rectangle 17"/>
              <p:cNvSpPr>
                <a:spLocks noChangeArrowheads="1"/>
              </p:cNvSpPr>
              <p:nvPr/>
            </p:nvSpPr>
            <p:spPr bwMode="auto">
              <a:xfrm>
                <a:off x="3820" y="1191"/>
                <a:ext cx="999" cy="3083"/>
              </a:xfrm>
              <a:prstGeom prst="rect">
                <a:avLst/>
              </a:prstGeom>
              <a:noFill/>
              <a:ln w="142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302" y="833"/>
              <a:ext cx="868" cy="2056"/>
              <a:chOff x="1302" y="833"/>
              <a:chExt cx="868" cy="2056"/>
            </a:xfrm>
          </p:grpSpPr>
          <p:sp>
            <p:nvSpPr>
              <p:cNvPr id="12445" name="Rectangle 19"/>
              <p:cNvSpPr>
                <a:spLocks noChangeArrowheads="1"/>
              </p:cNvSpPr>
              <p:nvPr/>
            </p:nvSpPr>
            <p:spPr bwMode="auto">
              <a:xfrm>
                <a:off x="1302" y="833"/>
                <a:ext cx="868" cy="2056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46" name="Rectangle 20"/>
              <p:cNvSpPr>
                <a:spLocks noChangeArrowheads="1"/>
              </p:cNvSpPr>
              <p:nvPr/>
            </p:nvSpPr>
            <p:spPr bwMode="auto">
              <a:xfrm>
                <a:off x="1302" y="833"/>
                <a:ext cx="868" cy="2056"/>
              </a:xfrm>
              <a:prstGeom prst="rect">
                <a:avLst/>
              </a:prstGeom>
              <a:noFill/>
              <a:ln w="142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298" name="Rectangle 22"/>
            <p:cNvSpPr>
              <a:spLocks noChangeArrowheads="1"/>
            </p:cNvSpPr>
            <p:nvPr/>
          </p:nvSpPr>
          <p:spPr bwMode="auto">
            <a:xfrm>
              <a:off x="1178" y="657"/>
              <a:ext cx="1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dirty="0"/>
            </a:p>
          </p:txBody>
        </p:sp>
        <p:sp>
          <p:nvSpPr>
            <p:cNvPr id="12299" name="Rectangle 23"/>
            <p:cNvSpPr>
              <a:spLocks noChangeArrowheads="1"/>
            </p:cNvSpPr>
            <p:nvPr/>
          </p:nvSpPr>
          <p:spPr bwMode="auto">
            <a:xfrm>
              <a:off x="1171" y="650"/>
              <a:ext cx="1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sz="2200" dirty="0">
                <a:solidFill>
                  <a:srgbClr val="000000"/>
                </a:solidFill>
              </a:endParaRPr>
            </a:p>
            <a:p>
              <a:pPr eaLnBrk="1" hangingPunct="1"/>
              <a:endParaRPr lang="en-US" dirty="0"/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2191" y="1425"/>
              <a:ext cx="1433" cy="1474"/>
              <a:chOff x="2191" y="1425"/>
              <a:chExt cx="1433" cy="1474"/>
            </a:xfrm>
          </p:grpSpPr>
          <p:sp>
            <p:nvSpPr>
              <p:cNvPr id="12443" name="Oval 24"/>
              <p:cNvSpPr>
                <a:spLocks noChangeArrowheads="1"/>
              </p:cNvSpPr>
              <p:nvPr/>
            </p:nvSpPr>
            <p:spPr bwMode="auto">
              <a:xfrm>
                <a:off x="2191" y="1425"/>
                <a:ext cx="1433" cy="1474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44" name="Oval 25"/>
              <p:cNvSpPr>
                <a:spLocks noChangeArrowheads="1"/>
              </p:cNvSpPr>
              <p:nvPr/>
            </p:nvSpPr>
            <p:spPr bwMode="auto">
              <a:xfrm>
                <a:off x="2191" y="1425"/>
                <a:ext cx="1433" cy="1474"/>
              </a:xfrm>
              <a:prstGeom prst="ellipse">
                <a:avLst/>
              </a:prstGeom>
              <a:noFill/>
              <a:ln w="28575" cap="rnd">
                <a:solidFill>
                  <a:srgbClr val="00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301" name="Rectangle 27"/>
            <p:cNvSpPr>
              <a:spLocks noChangeArrowheads="1"/>
            </p:cNvSpPr>
            <p:nvPr/>
          </p:nvSpPr>
          <p:spPr bwMode="auto">
            <a:xfrm>
              <a:off x="2699" y="1762"/>
              <a:ext cx="44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 b="1" dirty="0">
                  <a:solidFill>
                    <a:srgbClr val="009999"/>
                  </a:solidFill>
                </a:rPr>
                <a:t>Local </a:t>
              </a:r>
              <a:endParaRPr lang="en-US" dirty="0"/>
            </a:p>
          </p:txBody>
        </p:sp>
        <p:sp>
          <p:nvSpPr>
            <p:cNvPr id="12302" name="Rectangle 28"/>
            <p:cNvSpPr>
              <a:spLocks noChangeArrowheads="1"/>
            </p:cNvSpPr>
            <p:nvPr/>
          </p:nvSpPr>
          <p:spPr bwMode="auto">
            <a:xfrm>
              <a:off x="2546" y="1940"/>
              <a:ext cx="76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 b="1" dirty="0">
                  <a:solidFill>
                    <a:srgbClr val="009999"/>
                  </a:solidFill>
                </a:rPr>
                <a:t>Homeless </a:t>
              </a:r>
              <a:endParaRPr lang="en-US" dirty="0"/>
            </a:p>
          </p:txBody>
        </p:sp>
        <p:sp>
          <p:nvSpPr>
            <p:cNvPr id="12303" name="Rectangle 29"/>
            <p:cNvSpPr>
              <a:spLocks noChangeArrowheads="1"/>
            </p:cNvSpPr>
            <p:nvPr/>
          </p:nvSpPr>
          <p:spPr bwMode="auto">
            <a:xfrm>
              <a:off x="2437" y="2119"/>
              <a:ext cx="989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 b="1" dirty="0">
                  <a:solidFill>
                    <a:srgbClr val="009999"/>
                  </a:solidFill>
                </a:rPr>
                <a:t>Coordinating </a:t>
              </a:r>
              <a:endParaRPr lang="en-US" dirty="0"/>
            </a:p>
          </p:txBody>
        </p:sp>
        <p:sp>
          <p:nvSpPr>
            <p:cNvPr id="12304" name="Rectangle 30"/>
            <p:cNvSpPr>
              <a:spLocks noChangeArrowheads="1"/>
            </p:cNvSpPr>
            <p:nvPr/>
          </p:nvSpPr>
          <p:spPr bwMode="auto">
            <a:xfrm>
              <a:off x="2513" y="2298"/>
              <a:ext cx="78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 b="1" dirty="0">
                  <a:solidFill>
                    <a:srgbClr val="009999"/>
                  </a:solidFill>
                </a:rPr>
                <a:t>Committee</a:t>
              </a:r>
              <a:endParaRPr lang="en-US" dirty="0"/>
            </a:p>
          </p:txBody>
        </p:sp>
        <p:sp>
          <p:nvSpPr>
            <p:cNvPr id="12305" name="Rectangle 31"/>
            <p:cNvSpPr>
              <a:spLocks noChangeArrowheads="1"/>
            </p:cNvSpPr>
            <p:nvPr/>
          </p:nvSpPr>
          <p:spPr bwMode="auto">
            <a:xfrm>
              <a:off x="1311" y="868"/>
              <a:ext cx="260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Funding</a:t>
              </a:r>
              <a:endParaRPr lang="en-US" dirty="0"/>
            </a:p>
          </p:txBody>
        </p:sp>
        <p:sp>
          <p:nvSpPr>
            <p:cNvPr id="12306" name="Line 32"/>
            <p:cNvSpPr>
              <a:spLocks noChangeShapeType="1"/>
            </p:cNvSpPr>
            <p:nvPr/>
          </p:nvSpPr>
          <p:spPr bwMode="auto">
            <a:xfrm>
              <a:off x="1311" y="943"/>
              <a:ext cx="261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07" name="Rectangle 33"/>
            <p:cNvSpPr>
              <a:spLocks noChangeArrowheads="1"/>
            </p:cNvSpPr>
            <p:nvPr/>
          </p:nvSpPr>
          <p:spPr bwMode="auto">
            <a:xfrm>
              <a:off x="1311" y="992"/>
              <a:ext cx="25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08" name="Rectangle 34"/>
            <p:cNvSpPr>
              <a:spLocks noChangeArrowheads="1"/>
            </p:cNvSpPr>
            <p:nvPr/>
          </p:nvSpPr>
          <p:spPr bwMode="auto">
            <a:xfrm>
              <a:off x="1377" y="992"/>
              <a:ext cx="16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State</a:t>
              </a:r>
              <a:endParaRPr lang="en-US" dirty="0"/>
            </a:p>
          </p:txBody>
        </p:sp>
        <p:sp>
          <p:nvSpPr>
            <p:cNvPr id="12309" name="Line 35"/>
            <p:cNvSpPr>
              <a:spLocks noChangeShapeType="1"/>
            </p:cNvSpPr>
            <p:nvPr/>
          </p:nvSpPr>
          <p:spPr bwMode="auto">
            <a:xfrm>
              <a:off x="1377" y="1067"/>
              <a:ext cx="169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0" name="Rectangle 36"/>
            <p:cNvSpPr>
              <a:spLocks noChangeArrowheads="1"/>
            </p:cNvSpPr>
            <p:nvPr/>
          </p:nvSpPr>
          <p:spPr bwMode="auto">
            <a:xfrm>
              <a:off x="1567" y="992"/>
              <a:ext cx="49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(PAHTF, CNH, </a:t>
              </a:r>
              <a:endParaRPr lang="en-US" dirty="0"/>
            </a:p>
          </p:txBody>
        </p:sp>
        <p:sp>
          <p:nvSpPr>
            <p:cNvPr id="12311" name="Rectangle 37"/>
            <p:cNvSpPr>
              <a:spLocks noChangeArrowheads="1"/>
            </p:cNvSpPr>
            <p:nvPr/>
          </p:nvSpPr>
          <p:spPr bwMode="auto">
            <a:xfrm>
              <a:off x="1377" y="1069"/>
              <a:ext cx="564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ESG, OWLF,CIB)</a:t>
              </a:r>
              <a:endParaRPr lang="en-US" dirty="0"/>
            </a:p>
          </p:txBody>
        </p:sp>
        <p:sp>
          <p:nvSpPr>
            <p:cNvPr id="12312" name="Rectangle 38"/>
            <p:cNvSpPr>
              <a:spLocks noChangeArrowheads="1"/>
            </p:cNvSpPr>
            <p:nvPr/>
          </p:nvSpPr>
          <p:spPr bwMode="auto">
            <a:xfrm>
              <a:off x="1311" y="1188"/>
              <a:ext cx="25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13" name="Rectangle 39"/>
            <p:cNvSpPr>
              <a:spLocks noChangeArrowheads="1"/>
            </p:cNvSpPr>
            <p:nvPr/>
          </p:nvSpPr>
          <p:spPr bwMode="auto">
            <a:xfrm>
              <a:off x="1377" y="1188"/>
              <a:ext cx="224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Private</a:t>
              </a:r>
              <a:endParaRPr lang="en-US" dirty="0"/>
            </a:p>
          </p:txBody>
        </p:sp>
        <p:sp>
          <p:nvSpPr>
            <p:cNvPr id="12314" name="Line 40"/>
            <p:cNvSpPr>
              <a:spLocks noChangeShapeType="1"/>
            </p:cNvSpPr>
            <p:nvPr/>
          </p:nvSpPr>
          <p:spPr bwMode="auto">
            <a:xfrm>
              <a:off x="1377" y="1263"/>
              <a:ext cx="226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5" name="Rectangle 41"/>
            <p:cNvSpPr>
              <a:spLocks noChangeArrowheads="1"/>
            </p:cNvSpPr>
            <p:nvPr/>
          </p:nvSpPr>
          <p:spPr bwMode="auto">
            <a:xfrm>
              <a:off x="1311" y="1310"/>
              <a:ext cx="25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16" name="Rectangle 42"/>
            <p:cNvSpPr>
              <a:spLocks noChangeArrowheads="1"/>
            </p:cNvSpPr>
            <p:nvPr/>
          </p:nvSpPr>
          <p:spPr bwMode="auto">
            <a:xfrm>
              <a:off x="1377" y="1310"/>
              <a:ext cx="244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Federal</a:t>
              </a:r>
              <a:endParaRPr lang="en-US" dirty="0"/>
            </a:p>
          </p:txBody>
        </p:sp>
        <p:sp>
          <p:nvSpPr>
            <p:cNvPr id="12317" name="Line 43"/>
            <p:cNvSpPr>
              <a:spLocks noChangeShapeType="1"/>
            </p:cNvSpPr>
            <p:nvPr/>
          </p:nvSpPr>
          <p:spPr bwMode="auto">
            <a:xfrm>
              <a:off x="1377" y="1385"/>
              <a:ext cx="247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8" name="Rectangle 44"/>
            <p:cNvSpPr>
              <a:spLocks noChangeArrowheads="1"/>
            </p:cNvSpPr>
            <p:nvPr/>
          </p:nvSpPr>
          <p:spPr bwMode="auto">
            <a:xfrm>
              <a:off x="1572" y="1424"/>
              <a:ext cx="5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  <a:latin typeface="Wingdings" pitchFamily="2" charset="2"/>
                </a:rPr>
                <a:t>Ø</a:t>
              </a:r>
              <a:endParaRPr lang="en-US" dirty="0"/>
            </a:p>
          </p:txBody>
        </p:sp>
        <p:sp>
          <p:nvSpPr>
            <p:cNvPr id="12319" name="Rectangle 45"/>
            <p:cNvSpPr>
              <a:spLocks noChangeArrowheads="1"/>
            </p:cNvSpPr>
            <p:nvPr/>
          </p:nvSpPr>
          <p:spPr bwMode="auto">
            <a:xfrm>
              <a:off x="1624" y="1424"/>
              <a:ext cx="432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Block Grants </a:t>
              </a:r>
              <a:endParaRPr lang="en-US" dirty="0"/>
            </a:p>
          </p:txBody>
        </p:sp>
        <p:sp>
          <p:nvSpPr>
            <p:cNvPr id="12320" name="Rectangle 46"/>
            <p:cNvSpPr>
              <a:spLocks noChangeArrowheads="1"/>
            </p:cNvSpPr>
            <p:nvPr/>
          </p:nvSpPr>
          <p:spPr bwMode="auto">
            <a:xfrm>
              <a:off x="1572" y="1492"/>
              <a:ext cx="51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(CSBG, CDBG, </a:t>
              </a:r>
              <a:endParaRPr lang="en-US" dirty="0"/>
            </a:p>
          </p:txBody>
        </p:sp>
        <p:sp>
          <p:nvSpPr>
            <p:cNvPr id="12321" name="Rectangle 47"/>
            <p:cNvSpPr>
              <a:spLocks noChangeArrowheads="1"/>
            </p:cNvSpPr>
            <p:nvPr/>
          </p:nvSpPr>
          <p:spPr bwMode="auto">
            <a:xfrm>
              <a:off x="1572" y="1560"/>
              <a:ext cx="592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SAPTBG, MHBG).</a:t>
              </a:r>
              <a:endParaRPr lang="en-US" dirty="0"/>
            </a:p>
          </p:txBody>
        </p:sp>
        <p:sp>
          <p:nvSpPr>
            <p:cNvPr id="12322" name="Rectangle 48"/>
            <p:cNvSpPr>
              <a:spLocks noChangeArrowheads="1"/>
            </p:cNvSpPr>
            <p:nvPr/>
          </p:nvSpPr>
          <p:spPr bwMode="auto">
            <a:xfrm>
              <a:off x="1572" y="1669"/>
              <a:ext cx="5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  <a:latin typeface="Wingdings" pitchFamily="2" charset="2"/>
                </a:rPr>
                <a:t>Ø</a:t>
              </a:r>
              <a:endParaRPr lang="en-US" dirty="0"/>
            </a:p>
          </p:txBody>
        </p:sp>
        <p:sp>
          <p:nvSpPr>
            <p:cNvPr id="12323" name="Rectangle 49"/>
            <p:cNvSpPr>
              <a:spLocks noChangeArrowheads="1"/>
            </p:cNvSpPr>
            <p:nvPr/>
          </p:nvSpPr>
          <p:spPr bwMode="auto">
            <a:xfrm>
              <a:off x="1624" y="1669"/>
              <a:ext cx="41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Entitlements </a:t>
              </a:r>
              <a:endParaRPr lang="en-US" dirty="0"/>
            </a:p>
          </p:txBody>
        </p:sp>
        <p:sp>
          <p:nvSpPr>
            <p:cNvPr id="12324" name="Rectangle 50"/>
            <p:cNvSpPr>
              <a:spLocks noChangeArrowheads="1"/>
            </p:cNvSpPr>
            <p:nvPr/>
          </p:nvSpPr>
          <p:spPr bwMode="auto">
            <a:xfrm>
              <a:off x="1572" y="1737"/>
              <a:ext cx="51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(SSI,SSDI, DBA</a:t>
              </a:r>
              <a:endParaRPr lang="en-US" dirty="0"/>
            </a:p>
          </p:txBody>
        </p:sp>
        <p:sp>
          <p:nvSpPr>
            <p:cNvPr id="12325" name="Rectangle 51"/>
            <p:cNvSpPr>
              <a:spLocks noChangeArrowheads="1"/>
            </p:cNvSpPr>
            <p:nvPr/>
          </p:nvSpPr>
          <p:spPr bwMode="auto">
            <a:xfrm>
              <a:off x="2039" y="1737"/>
              <a:ext cx="24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12326" name="Rectangle 52"/>
            <p:cNvSpPr>
              <a:spLocks noChangeArrowheads="1"/>
            </p:cNvSpPr>
            <p:nvPr/>
          </p:nvSpPr>
          <p:spPr bwMode="auto">
            <a:xfrm>
              <a:off x="1572" y="1805"/>
              <a:ext cx="16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Vets)</a:t>
              </a:r>
              <a:endParaRPr lang="en-US" dirty="0"/>
            </a:p>
          </p:txBody>
        </p:sp>
        <p:sp>
          <p:nvSpPr>
            <p:cNvPr id="12327" name="Rectangle 53"/>
            <p:cNvSpPr>
              <a:spLocks noChangeArrowheads="1"/>
            </p:cNvSpPr>
            <p:nvPr/>
          </p:nvSpPr>
          <p:spPr bwMode="auto">
            <a:xfrm>
              <a:off x="1572" y="1912"/>
              <a:ext cx="5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  <a:latin typeface="Wingdings" pitchFamily="2" charset="2"/>
                </a:rPr>
                <a:t>Ø</a:t>
              </a:r>
              <a:endParaRPr lang="en-US" dirty="0"/>
            </a:p>
          </p:txBody>
        </p:sp>
        <p:sp>
          <p:nvSpPr>
            <p:cNvPr id="12328" name="Rectangle 54"/>
            <p:cNvSpPr>
              <a:spLocks noChangeArrowheads="1"/>
            </p:cNvSpPr>
            <p:nvPr/>
          </p:nvSpPr>
          <p:spPr bwMode="auto">
            <a:xfrm>
              <a:off x="1624" y="1912"/>
              <a:ext cx="39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Mainstream </a:t>
              </a:r>
              <a:endParaRPr lang="en-US" dirty="0"/>
            </a:p>
          </p:txBody>
        </p:sp>
        <p:sp>
          <p:nvSpPr>
            <p:cNvPr id="12329" name="Rectangle 55"/>
            <p:cNvSpPr>
              <a:spLocks noChangeArrowheads="1"/>
            </p:cNvSpPr>
            <p:nvPr/>
          </p:nvSpPr>
          <p:spPr bwMode="auto">
            <a:xfrm>
              <a:off x="1572" y="1980"/>
              <a:ext cx="540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Programs (Food </a:t>
              </a:r>
              <a:endParaRPr lang="en-US" dirty="0"/>
            </a:p>
          </p:txBody>
        </p:sp>
        <p:sp>
          <p:nvSpPr>
            <p:cNvPr id="12330" name="Rectangle 56"/>
            <p:cNvSpPr>
              <a:spLocks noChangeArrowheads="1"/>
            </p:cNvSpPr>
            <p:nvPr/>
          </p:nvSpPr>
          <p:spPr bwMode="auto">
            <a:xfrm>
              <a:off x="1572" y="2048"/>
              <a:ext cx="532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stamps, SCHIP, </a:t>
              </a:r>
              <a:endParaRPr lang="en-US" dirty="0"/>
            </a:p>
          </p:txBody>
        </p:sp>
        <p:sp>
          <p:nvSpPr>
            <p:cNvPr id="12331" name="Rectangle 57"/>
            <p:cNvSpPr>
              <a:spLocks noChangeArrowheads="1"/>
            </p:cNvSpPr>
            <p:nvPr/>
          </p:nvSpPr>
          <p:spPr bwMode="auto">
            <a:xfrm>
              <a:off x="1572" y="2116"/>
              <a:ext cx="60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TANF, Section 8,   </a:t>
              </a:r>
              <a:endParaRPr lang="en-US" dirty="0"/>
            </a:p>
          </p:txBody>
        </p:sp>
        <p:sp>
          <p:nvSpPr>
            <p:cNvPr id="12332" name="Rectangle 58"/>
            <p:cNvSpPr>
              <a:spLocks noChangeArrowheads="1"/>
            </p:cNvSpPr>
            <p:nvPr/>
          </p:nvSpPr>
          <p:spPr bwMode="auto">
            <a:xfrm>
              <a:off x="1572" y="2184"/>
              <a:ext cx="420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Home, DVA, </a:t>
              </a:r>
              <a:endParaRPr lang="en-US" dirty="0"/>
            </a:p>
          </p:txBody>
        </p:sp>
        <p:sp>
          <p:nvSpPr>
            <p:cNvPr id="12333" name="Rectangle 59"/>
            <p:cNvSpPr>
              <a:spLocks noChangeArrowheads="1"/>
            </p:cNvSpPr>
            <p:nvPr/>
          </p:nvSpPr>
          <p:spPr bwMode="auto">
            <a:xfrm>
              <a:off x="1572" y="2252"/>
              <a:ext cx="43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Public/Indian </a:t>
              </a:r>
              <a:endParaRPr lang="en-US" dirty="0"/>
            </a:p>
          </p:txBody>
        </p:sp>
        <p:sp>
          <p:nvSpPr>
            <p:cNvPr id="12334" name="Rectangle 60"/>
            <p:cNvSpPr>
              <a:spLocks noChangeArrowheads="1"/>
            </p:cNvSpPr>
            <p:nvPr/>
          </p:nvSpPr>
          <p:spPr bwMode="auto">
            <a:xfrm>
              <a:off x="1572" y="2320"/>
              <a:ext cx="28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Housing)</a:t>
              </a:r>
              <a:endParaRPr lang="en-US" dirty="0"/>
            </a:p>
          </p:txBody>
        </p:sp>
        <p:sp>
          <p:nvSpPr>
            <p:cNvPr id="12335" name="Rectangle 61"/>
            <p:cNvSpPr>
              <a:spLocks noChangeArrowheads="1"/>
            </p:cNvSpPr>
            <p:nvPr/>
          </p:nvSpPr>
          <p:spPr bwMode="auto">
            <a:xfrm>
              <a:off x="1572" y="2429"/>
              <a:ext cx="5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  <a:latin typeface="Wingdings" pitchFamily="2" charset="2"/>
                </a:rPr>
                <a:t>Ø</a:t>
              </a:r>
              <a:endParaRPr lang="en-US" dirty="0"/>
            </a:p>
          </p:txBody>
        </p:sp>
        <p:sp>
          <p:nvSpPr>
            <p:cNvPr id="12336" name="Rectangle 62"/>
            <p:cNvSpPr>
              <a:spLocks noChangeArrowheads="1"/>
            </p:cNvSpPr>
            <p:nvPr/>
          </p:nvSpPr>
          <p:spPr bwMode="auto">
            <a:xfrm>
              <a:off x="1624" y="2429"/>
              <a:ext cx="64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Homeless Targeted </a:t>
              </a:r>
              <a:endParaRPr lang="en-US" dirty="0"/>
            </a:p>
          </p:txBody>
        </p:sp>
        <p:sp>
          <p:nvSpPr>
            <p:cNvPr id="12337" name="Rectangle 63"/>
            <p:cNvSpPr>
              <a:spLocks noChangeArrowheads="1"/>
            </p:cNvSpPr>
            <p:nvPr/>
          </p:nvSpPr>
          <p:spPr bwMode="auto">
            <a:xfrm>
              <a:off x="1572" y="2496"/>
              <a:ext cx="62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Programs (Cont. of </a:t>
              </a:r>
              <a:endParaRPr lang="en-US" dirty="0"/>
            </a:p>
          </p:txBody>
        </p:sp>
        <p:sp>
          <p:nvSpPr>
            <p:cNvPr id="12338" name="Rectangle 64"/>
            <p:cNvSpPr>
              <a:spLocks noChangeArrowheads="1"/>
            </p:cNvSpPr>
            <p:nvPr/>
          </p:nvSpPr>
          <p:spPr bwMode="auto">
            <a:xfrm>
              <a:off x="1572" y="2564"/>
              <a:ext cx="620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Care, Health Care, </a:t>
              </a:r>
              <a:endParaRPr lang="en-US" dirty="0"/>
            </a:p>
          </p:txBody>
        </p:sp>
        <p:sp>
          <p:nvSpPr>
            <p:cNvPr id="12339" name="Rectangle 65"/>
            <p:cNvSpPr>
              <a:spLocks noChangeArrowheads="1"/>
            </p:cNvSpPr>
            <p:nvPr/>
          </p:nvSpPr>
          <p:spPr bwMode="auto">
            <a:xfrm>
              <a:off x="1572" y="2632"/>
              <a:ext cx="672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PATH, Employment, </a:t>
              </a:r>
              <a:endParaRPr lang="en-US" dirty="0"/>
            </a:p>
          </p:txBody>
        </p:sp>
        <p:sp>
          <p:nvSpPr>
            <p:cNvPr id="12340" name="Rectangle 66"/>
            <p:cNvSpPr>
              <a:spLocks noChangeArrowheads="1"/>
            </p:cNvSpPr>
            <p:nvPr/>
          </p:nvSpPr>
          <p:spPr bwMode="auto">
            <a:xfrm>
              <a:off x="1572" y="2700"/>
              <a:ext cx="59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Surplus Property,  </a:t>
              </a:r>
              <a:endParaRPr lang="en-US" dirty="0"/>
            </a:p>
          </p:txBody>
        </p:sp>
        <p:sp>
          <p:nvSpPr>
            <p:cNvPr id="12341" name="Rectangle 67"/>
            <p:cNvSpPr>
              <a:spLocks noChangeArrowheads="1"/>
            </p:cNvSpPr>
            <p:nvPr/>
          </p:nvSpPr>
          <p:spPr bwMode="auto">
            <a:xfrm>
              <a:off x="1572" y="2788"/>
              <a:ext cx="140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FFFFFF"/>
                  </a:solidFill>
                </a:rPr>
                <a:t>etc.)</a:t>
              </a:r>
              <a:endParaRPr lang="en-US" dirty="0"/>
            </a:p>
          </p:txBody>
        </p:sp>
        <p:sp>
          <p:nvSpPr>
            <p:cNvPr id="12342" name="Rectangle 68"/>
            <p:cNvSpPr>
              <a:spLocks noChangeArrowheads="1"/>
            </p:cNvSpPr>
            <p:nvPr/>
          </p:nvSpPr>
          <p:spPr bwMode="auto">
            <a:xfrm>
              <a:off x="1700" y="2769"/>
              <a:ext cx="3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DF5191"/>
                  </a:solidFill>
                </a:rPr>
                <a:t>*</a:t>
              </a:r>
              <a:endParaRPr lang="en-US" dirty="0"/>
            </a:p>
          </p:txBody>
        </p: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2294" y="904"/>
              <a:ext cx="1260" cy="313"/>
              <a:chOff x="2294" y="904"/>
              <a:chExt cx="1260" cy="313"/>
            </a:xfrm>
          </p:grpSpPr>
          <p:sp>
            <p:nvSpPr>
              <p:cNvPr id="12441" name="Rectangle 69"/>
              <p:cNvSpPr>
                <a:spLocks noChangeArrowheads="1"/>
              </p:cNvSpPr>
              <p:nvPr/>
            </p:nvSpPr>
            <p:spPr bwMode="auto">
              <a:xfrm>
                <a:off x="2294" y="904"/>
                <a:ext cx="1260" cy="313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42" name="Rectangle 70"/>
              <p:cNvSpPr>
                <a:spLocks noChangeArrowheads="1"/>
              </p:cNvSpPr>
              <p:nvPr/>
            </p:nvSpPr>
            <p:spPr bwMode="auto">
              <a:xfrm>
                <a:off x="2294" y="904"/>
                <a:ext cx="1260" cy="313"/>
              </a:xfrm>
              <a:prstGeom prst="rect">
                <a:avLst/>
              </a:prstGeom>
              <a:noFill/>
              <a:ln w="142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344" name="Rectangle 72"/>
            <p:cNvSpPr>
              <a:spLocks noChangeArrowheads="1"/>
            </p:cNvSpPr>
            <p:nvPr/>
          </p:nvSpPr>
          <p:spPr bwMode="auto">
            <a:xfrm>
              <a:off x="2425" y="998"/>
              <a:ext cx="46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 b="1" dirty="0">
                  <a:solidFill>
                    <a:srgbClr val="FFFFFF"/>
                  </a:solidFill>
                </a:rPr>
                <a:t>State 10</a:t>
              </a:r>
              <a:endParaRPr lang="en-US" dirty="0"/>
            </a:p>
          </p:txBody>
        </p:sp>
        <p:sp>
          <p:nvSpPr>
            <p:cNvPr id="12345" name="Rectangle 73"/>
            <p:cNvSpPr>
              <a:spLocks noChangeArrowheads="1"/>
            </p:cNvSpPr>
            <p:nvPr/>
          </p:nvSpPr>
          <p:spPr bwMode="auto">
            <a:xfrm>
              <a:off x="2869" y="998"/>
              <a:ext cx="4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 b="1" dirty="0">
                  <a:solidFill>
                    <a:srgbClr val="FFFFFF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12346" name="Rectangle 74"/>
            <p:cNvSpPr>
              <a:spLocks noChangeArrowheads="1"/>
            </p:cNvSpPr>
            <p:nvPr/>
          </p:nvSpPr>
          <p:spPr bwMode="auto">
            <a:xfrm>
              <a:off x="2908" y="998"/>
              <a:ext cx="54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 b="1" dirty="0">
                  <a:solidFill>
                    <a:srgbClr val="FFFFFF"/>
                  </a:solidFill>
                </a:rPr>
                <a:t>Year Plan</a:t>
              </a:r>
              <a:endParaRPr lang="en-US" dirty="0"/>
            </a:p>
          </p:txBody>
        </p:sp>
        <p:sp>
          <p:nvSpPr>
            <p:cNvPr id="12347" name="Rectangle 75"/>
            <p:cNvSpPr>
              <a:spLocks noChangeArrowheads="1"/>
            </p:cNvSpPr>
            <p:nvPr/>
          </p:nvSpPr>
          <p:spPr bwMode="auto">
            <a:xfrm>
              <a:off x="4438" y="4345"/>
              <a:ext cx="556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000000"/>
                  </a:solidFill>
                </a:rPr>
                <a:t>January 28, 2008</a:t>
              </a:r>
              <a:endParaRPr lang="en-US" dirty="0"/>
            </a:p>
          </p:txBody>
        </p:sp>
        <p:sp>
          <p:nvSpPr>
            <p:cNvPr id="12348" name="Rectangle 76"/>
            <p:cNvSpPr>
              <a:spLocks noChangeArrowheads="1"/>
            </p:cNvSpPr>
            <p:nvPr/>
          </p:nvSpPr>
          <p:spPr bwMode="auto">
            <a:xfrm>
              <a:off x="3953" y="1370"/>
              <a:ext cx="38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Actions</a:t>
              </a:r>
              <a:endParaRPr lang="en-US" dirty="0"/>
            </a:p>
          </p:txBody>
        </p:sp>
        <p:sp>
          <p:nvSpPr>
            <p:cNvPr id="12349" name="Rectangle 77"/>
            <p:cNvSpPr>
              <a:spLocks noChangeArrowheads="1"/>
            </p:cNvSpPr>
            <p:nvPr/>
          </p:nvSpPr>
          <p:spPr bwMode="auto">
            <a:xfrm>
              <a:off x="3953" y="1478"/>
              <a:ext cx="368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50" name="Rectangle 78"/>
            <p:cNvSpPr>
              <a:spLocks noChangeArrowheads="1"/>
            </p:cNvSpPr>
            <p:nvPr/>
          </p:nvSpPr>
          <p:spPr bwMode="auto">
            <a:xfrm>
              <a:off x="3953" y="1562"/>
              <a:ext cx="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51" name="Rectangle 79"/>
            <p:cNvSpPr>
              <a:spLocks noChangeArrowheads="1"/>
            </p:cNvSpPr>
            <p:nvPr/>
          </p:nvSpPr>
          <p:spPr bwMode="auto">
            <a:xfrm>
              <a:off x="4023" y="1558"/>
              <a:ext cx="41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Housing</a:t>
              </a:r>
              <a:endParaRPr lang="en-US" dirty="0"/>
            </a:p>
          </p:txBody>
        </p:sp>
        <p:sp>
          <p:nvSpPr>
            <p:cNvPr id="12352" name="Rectangle 80"/>
            <p:cNvSpPr>
              <a:spLocks noChangeArrowheads="1"/>
            </p:cNvSpPr>
            <p:nvPr/>
          </p:nvSpPr>
          <p:spPr bwMode="auto">
            <a:xfrm>
              <a:off x="3953" y="1749"/>
              <a:ext cx="3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53" name="Rectangle 81"/>
            <p:cNvSpPr>
              <a:spLocks noChangeArrowheads="1"/>
            </p:cNvSpPr>
            <p:nvPr/>
          </p:nvSpPr>
          <p:spPr bwMode="auto">
            <a:xfrm>
              <a:off x="4023" y="1745"/>
              <a:ext cx="57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Reduce D V</a:t>
              </a:r>
              <a:endParaRPr lang="en-US" dirty="0"/>
            </a:p>
          </p:txBody>
        </p:sp>
        <p:sp>
          <p:nvSpPr>
            <p:cNvPr id="12354" name="Rectangle 82"/>
            <p:cNvSpPr>
              <a:spLocks noChangeArrowheads="1"/>
            </p:cNvSpPr>
            <p:nvPr/>
          </p:nvSpPr>
          <p:spPr bwMode="auto">
            <a:xfrm>
              <a:off x="3953" y="1935"/>
              <a:ext cx="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55" name="Rectangle 83"/>
            <p:cNvSpPr>
              <a:spLocks noChangeArrowheads="1"/>
            </p:cNvSpPr>
            <p:nvPr/>
          </p:nvSpPr>
          <p:spPr bwMode="auto">
            <a:xfrm>
              <a:off x="4023" y="1931"/>
              <a:ext cx="53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Prevention</a:t>
              </a:r>
              <a:endParaRPr lang="en-US" dirty="0"/>
            </a:p>
          </p:txBody>
        </p:sp>
        <p:sp>
          <p:nvSpPr>
            <p:cNvPr id="12356" name="Rectangle 84"/>
            <p:cNvSpPr>
              <a:spLocks noChangeArrowheads="1"/>
            </p:cNvSpPr>
            <p:nvPr/>
          </p:nvSpPr>
          <p:spPr bwMode="auto">
            <a:xfrm>
              <a:off x="3953" y="2123"/>
              <a:ext cx="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57" name="Rectangle 85"/>
            <p:cNvSpPr>
              <a:spLocks noChangeArrowheads="1"/>
            </p:cNvSpPr>
            <p:nvPr/>
          </p:nvSpPr>
          <p:spPr bwMode="auto">
            <a:xfrm>
              <a:off x="4023" y="2119"/>
              <a:ext cx="62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Employment</a:t>
              </a:r>
              <a:endParaRPr lang="en-US" dirty="0"/>
            </a:p>
          </p:txBody>
        </p:sp>
        <p:sp>
          <p:nvSpPr>
            <p:cNvPr id="12358" name="Rectangle 86"/>
            <p:cNvSpPr>
              <a:spLocks noChangeArrowheads="1"/>
            </p:cNvSpPr>
            <p:nvPr/>
          </p:nvSpPr>
          <p:spPr bwMode="auto">
            <a:xfrm>
              <a:off x="3953" y="2311"/>
              <a:ext cx="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59" name="Rectangle 87"/>
            <p:cNvSpPr>
              <a:spLocks noChangeArrowheads="1"/>
            </p:cNvSpPr>
            <p:nvPr/>
          </p:nvSpPr>
          <p:spPr bwMode="auto">
            <a:xfrm>
              <a:off x="4023" y="2307"/>
              <a:ext cx="79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Income Support</a:t>
              </a:r>
              <a:endParaRPr lang="en-US" dirty="0"/>
            </a:p>
          </p:txBody>
        </p:sp>
        <p:sp>
          <p:nvSpPr>
            <p:cNvPr id="12360" name="Rectangle 88"/>
            <p:cNvSpPr>
              <a:spLocks noChangeArrowheads="1"/>
            </p:cNvSpPr>
            <p:nvPr/>
          </p:nvSpPr>
          <p:spPr bwMode="auto">
            <a:xfrm>
              <a:off x="3953" y="2497"/>
              <a:ext cx="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61" name="Rectangle 89"/>
            <p:cNvSpPr>
              <a:spLocks noChangeArrowheads="1"/>
            </p:cNvSpPr>
            <p:nvPr/>
          </p:nvSpPr>
          <p:spPr bwMode="auto">
            <a:xfrm>
              <a:off x="4023" y="2493"/>
              <a:ext cx="53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Discharge </a:t>
              </a:r>
              <a:endParaRPr lang="en-US" dirty="0"/>
            </a:p>
          </p:txBody>
        </p:sp>
        <p:sp>
          <p:nvSpPr>
            <p:cNvPr id="12362" name="Rectangle 90"/>
            <p:cNvSpPr>
              <a:spLocks noChangeArrowheads="1"/>
            </p:cNvSpPr>
            <p:nvPr/>
          </p:nvSpPr>
          <p:spPr bwMode="auto">
            <a:xfrm>
              <a:off x="4023" y="2618"/>
              <a:ext cx="44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Planning</a:t>
              </a:r>
              <a:endParaRPr lang="en-US" dirty="0"/>
            </a:p>
          </p:txBody>
        </p:sp>
        <p:sp>
          <p:nvSpPr>
            <p:cNvPr id="12363" name="Rectangle 91"/>
            <p:cNvSpPr>
              <a:spLocks noChangeArrowheads="1"/>
            </p:cNvSpPr>
            <p:nvPr/>
          </p:nvSpPr>
          <p:spPr bwMode="auto">
            <a:xfrm>
              <a:off x="3953" y="2809"/>
              <a:ext cx="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64" name="Rectangle 92"/>
            <p:cNvSpPr>
              <a:spLocks noChangeArrowheads="1"/>
            </p:cNvSpPr>
            <p:nvPr/>
          </p:nvSpPr>
          <p:spPr bwMode="auto">
            <a:xfrm>
              <a:off x="4023" y="2805"/>
              <a:ext cx="77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HMIS/Outcome </a:t>
              </a:r>
              <a:endParaRPr lang="en-US" dirty="0"/>
            </a:p>
          </p:txBody>
        </p:sp>
        <p:sp>
          <p:nvSpPr>
            <p:cNvPr id="12365" name="Rectangle 93"/>
            <p:cNvSpPr>
              <a:spLocks noChangeArrowheads="1"/>
            </p:cNvSpPr>
            <p:nvPr/>
          </p:nvSpPr>
          <p:spPr bwMode="auto">
            <a:xfrm>
              <a:off x="4023" y="2931"/>
              <a:ext cx="48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Measures</a:t>
              </a:r>
              <a:endParaRPr lang="en-US" dirty="0"/>
            </a:p>
          </p:txBody>
        </p:sp>
        <p:sp>
          <p:nvSpPr>
            <p:cNvPr id="12366" name="Rectangle 94"/>
            <p:cNvSpPr>
              <a:spLocks noChangeArrowheads="1"/>
            </p:cNvSpPr>
            <p:nvPr/>
          </p:nvSpPr>
          <p:spPr bwMode="auto">
            <a:xfrm>
              <a:off x="3953" y="3121"/>
              <a:ext cx="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67" name="Rectangle 95"/>
            <p:cNvSpPr>
              <a:spLocks noChangeArrowheads="1"/>
            </p:cNvSpPr>
            <p:nvPr/>
          </p:nvSpPr>
          <p:spPr bwMode="auto">
            <a:xfrm>
              <a:off x="4023" y="3117"/>
              <a:ext cx="73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Transportation</a:t>
              </a:r>
              <a:endParaRPr lang="en-US" dirty="0"/>
            </a:p>
          </p:txBody>
        </p:sp>
        <p:sp>
          <p:nvSpPr>
            <p:cNvPr id="12368" name="Rectangle 96"/>
            <p:cNvSpPr>
              <a:spLocks noChangeArrowheads="1"/>
            </p:cNvSpPr>
            <p:nvPr/>
          </p:nvSpPr>
          <p:spPr bwMode="auto">
            <a:xfrm>
              <a:off x="3953" y="3308"/>
              <a:ext cx="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69" name="Rectangle 97"/>
            <p:cNvSpPr>
              <a:spLocks noChangeArrowheads="1"/>
            </p:cNvSpPr>
            <p:nvPr/>
          </p:nvSpPr>
          <p:spPr bwMode="auto">
            <a:xfrm>
              <a:off x="4023" y="3304"/>
              <a:ext cx="57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Supportive </a:t>
              </a:r>
              <a:endParaRPr lang="en-US" dirty="0"/>
            </a:p>
          </p:txBody>
        </p:sp>
        <p:sp>
          <p:nvSpPr>
            <p:cNvPr id="12370" name="Rectangle 98"/>
            <p:cNvSpPr>
              <a:spLocks noChangeArrowheads="1"/>
            </p:cNvSpPr>
            <p:nvPr/>
          </p:nvSpPr>
          <p:spPr bwMode="auto">
            <a:xfrm>
              <a:off x="4023" y="3429"/>
              <a:ext cx="37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Service</a:t>
              </a:r>
              <a:endParaRPr lang="en-US" dirty="0"/>
            </a:p>
          </p:txBody>
        </p:sp>
        <p:sp>
          <p:nvSpPr>
            <p:cNvPr id="12371" name="Rectangle 99"/>
            <p:cNvSpPr>
              <a:spLocks noChangeArrowheads="1"/>
            </p:cNvSpPr>
            <p:nvPr/>
          </p:nvSpPr>
          <p:spPr bwMode="auto">
            <a:xfrm>
              <a:off x="3953" y="3619"/>
              <a:ext cx="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72" name="Rectangle 100"/>
            <p:cNvSpPr>
              <a:spLocks noChangeArrowheads="1"/>
            </p:cNvSpPr>
            <p:nvPr/>
          </p:nvSpPr>
          <p:spPr bwMode="auto">
            <a:xfrm>
              <a:off x="4023" y="3615"/>
              <a:ext cx="57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Health Care</a:t>
              </a:r>
              <a:endParaRPr lang="en-US" dirty="0"/>
            </a:p>
          </p:txBody>
        </p:sp>
        <p:sp>
          <p:nvSpPr>
            <p:cNvPr id="12373" name="Rectangle 101"/>
            <p:cNvSpPr>
              <a:spLocks noChangeArrowheads="1"/>
            </p:cNvSpPr>
            <p:nvPr/>
          </p:nvSpPr>
          <p:spPr bwMode="auto">
            <a:xfrm>
              <a:off x="3953" y="3807"/>
              <a:ext cx="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74" name="Rectangle 102"/>
            <p:cNvSpPr>
              <a:spLocks noChangeArrowheads="1"/>
            </p:cNvSpPr>
            <p:nvPr/>
          </p:nvSpPr>
          <p:spPr bwMode="auto">
            <a:xfrm>
              <a:off x="4023" y="3803"/>
              <a:ext cx="27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b="1" dirty="0">
                  <a:solidFill>
                    <a:srgbClr val="FFFFFF"/>
                  </a:solidFill>
                </a:rPr>
                <a:t>Other</a:t>
              </a:r>
              <a:endParaRPr lang="en-US" dirty="0"/>
            </a:p>
          </p:txBody>
        </p:sp>
        <p:grpSp>
          <p:nvGrpSpPr>
            <p:cNvPr id="9" name="Group 105"/>
            <p:cNvGrpSpPr>
              <a:grpSpLocks/>
            </p:cNvGrpSpPr>
            <p:nvPr/>
          </p:nvGrpSpPr>
          <p:grpSpPr bwMode="auto">
            <a:xfrm>
              <a:off x="2952" y="1370"/>
              <a:ext cx="174" cy="178"/>
              <a:chOff x="2952" y="1370"/>
              <a:chExt cx="174" cy="178"/>
            </a:xfrm>
          </p:grpSpPr>
          <p:sp>
            <p:nvSpPr>
              <p:cNvPr id="12439" name="Oval 103"/>
              <p:cNvSpPr>
                <a:spLocks noChangeArrowheads="1"/>
              </p:cNvSpPr>
              <p:nvPr/>
            </p:nvSpPr>
            <p:spPr bwMode="auto">
              <a:xfrm>
                <a:off x="2952" y="1370"/>
                <a:ext cx="174" cy="178"/>
              </a:xfrm>
              <a:prstGeom prst="ellipse">
                <a:avLst/>
              </a:prstGeom>
              <a:solidFill>
                <a:srgbClr val="0099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40" name="Oval 104"/>
              <p:cNvSpPr>
                <a:spLocks noChangeArrowheads="1"/>
              </p:cNvSpPr>
              <p:nvPr/>
            </p:nvSpPr>
            <p:spPr bwMode="auto">
              <a:xfrm>
                <a:off x="2952" y="1370"/>
                <a:ext cx="174" cy="178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376" name="Rectangle 106"/>
            <p:cNvSpPr>
              <a:spLocks noChangeArrowheads="1"/>
            </p:cNvSpPr>
            <p:nvPr/>
          </p:nvSpPr>
          <p:spPr bwMode="auto">
            <a:xfrm>
              <a:off x="2552" y="1535"/>
              <a:ext cx="75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b="1" dirty="0">
                  <a:solidFill>
                    <a:srgbClr val="000000"/>
                  </a:solidFill>
                </a:rPr>
                <a:t>Political Leader  Chair</a:t>
              </a:r>
              <a:endParaRPr lang="en-US" dirty="0"/>
            </a:p>
          </p:txBody>
        </p:sp>
        <p:grpSp>
          <p:nvGrpSpPr>
            <p:cNvPr id="10" name="Group 109"/>
            <p:cNvGrpSpPr>
              <a:grpSpLocks/>
            </p:cNvGrpSpPr>
            <p:nvPr/>
          </p:nvGrpSpPr>
          <p:grpSpPr bwMode="auto">
            <a:xfrm>
              <a:off x="1295" y="2978"/>
              <a:ext cx="919" cy="949"/>
              <a:chOff x="1295" y="2978"/>
              <a:chExt cx="919" cy="949"/>
            </a:xfrm>
          </p:grpSpPr>
          <p:sp>
            <p:nvSpPr>
              <p:cNvPr id="12437" name="Rectangle 107"/>
              <p:cNvSpPr>
                <a:spLocks noChangeArrowheads="1"/>
              </p:cNvSpPr>
              <p:nvPr/>
            </p:nvSpPr>
            <p:spPr bwMode="auto">
              <a:xfrm>
                <a:off x="1295" y="2988"/>
                <a:ext cx="912" cy="939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2438" name="Rectangle 108"/>
              <p:cNvSpPr>
                <a:spLocks noChangeArrowheads="1"/>
              </p:cNvSpPr>
              <p:nvPr/>
            </p:nvSpPr>
            <p:spPr bwMode="auto">
              <a:xfrm>
                <a:off x="1302" y="2978"/>
                <a:ext cx="912" cy="939"/>
              </a:xfrm>
              <a:prstGeom prst="rect">
                <a:avLst/>
              </a:prstGeom>
              <a:noFill/>
              <a:ln w="142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378" name="Rectangle 110"/>
            <p:cNvSpPr>
              <a:spLocks noChangeArrowheads="1"/>
            </p:cNvSpPr>
            <p:nvPr/>
          </p:nvSpPr>
          <p:spPr bwMode="auto">
            <a:xfrm>
              <a:off x="1664" y="3058"/>
              <a:ext cx="456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HUD           </a:t>
              </a:r>
              <a:endParaRPr lang="en-US" dirty="0"/>
            </a:p>
          </p:txBody>
        </p:sp>
        <p:sp>
          <p:nvSpPr>
            <p:cNvPr id="12379" name="Rectangle 111"/>
            <p:cNvSpPr>
              <a:spLocks noChangeArrowheads="1"/>
            </p:cNvSpPr>
            <p:nvPr/>
          </p:nvSpPr>
          <p:spPr bwMode="auto">
            <a:xfrm>
              <a:off x="1409" y="3166"/>
              <a:ext cx="71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REQUIREMENTS</a:t>
              </a:r>
              <a:endParaRPr lang="en-US" dirty="0"/>
            </a:p>
          </p:txBody>
        </p:sp>
        <p:sp>
          <p:nvSpPr>
            <p:cNvPr id="12380" name="Rectangle 112"/>
            <p:cNvSpPr>
              <a:spLocks noChangeArrowheads="1"/>
            </p:cNvSpPr>
            <p:nvPr/>
          </p:nvSpPr>
          <p:spPr bwMode="auto">
            <a:xfrm>
              <a:off x="1409" y="3255"/>
              <a:ext cx="698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81" name="Rectangle 113"/>
            <p:cNvSpPr>
              <a:spLocks noChangeArrowheads="1"/>
            </p:cNvSpPr>
            <p:nvPr/>
          </p:nvSpPr>
          <p:spPr bwMode="auto">
            <a:xfrm>
              <a:off x="1355" y="3327"/>
              <a:ext cx="3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82" name="Rectangle 114"/>
            <p:cNvSpPr>
              <a:spLocks noChangeArrowheads="1"/>
            </p:cNvSpPr>
            <p:nvPr/>
          </p:nvSpPr>
          <p:spPr bwMode="auto">
            <a:xfrm>
              <a:off x="1386" y="3327"/>
              <a:ext cx="539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Consolidated </a:t>
              </a:r>
              <a:endParaRPr lang="en-US" dirty="0"/>
            </a:p>
          </p:txBody>
        </p:sp>
        <p:sp>
          <p:nvSpPr>
            <p:cNvPr id="12383" name="Rectangle 115"/>
            <p:cNvSpPr>
              <a:spLocks noChangeArrowheads="1"/>
            </p:cNvSpPr>
            <p:nvPr/>
          </p:nvSpPr>
          <p:spPr bwMode="auto">
            <a:xfrm>
              <a:off x="1355" y="3434"/>
              <a:ext cx="525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Housing Plan</a:t>
              </a:r>
              <a:endParaRPr lang="en-US" dirty="0"/>
            </a:p>
          </p:txBody>
        </p:sp>
        <p:sp>
          <p:nvSpPr>
            <p:cNvPr id="12384" name="Rectangle 116"/>
            <p:cNvSpPr>
              <a:spLocks noChangeArrowheads="1"/>
            </p:cNvSpPr>
            <p:nvPr/>
          </p:nvSpPr>
          <p:spPr bwMode="auto">
            <a:xfrm>
              <a:off x="1355" y="3594"/>
              <a:ext cx="3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85" name="Rectangle 117"/>
            <p:cNvSpPr>
              <a:spLocks noChangeArrowheads="1"/>
            </p:cNvSpPr>
            <p:nvPr/>
          </p:nvSpPr>
          <p:spPr bwMode="auto">
            <a:xfrm>
              <a:off x="1386" y="3594"/>
              <a:ext cx="76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Continuum of Care </a:t>
              </a:r>
              <a:endParaRPr lang="en-US" dirty="0"/>
            </a:p>
          </p:txBody>
        </p:sp>
        <p:sp>
          <p:nvSpPr>
            <p:cNvPr id="12386" name="Rectangle 118"/>
            <p:cNvSpPr>
              <a:spLocks noChangeArrowheads="1"/>
            </p:cNvSpPr>
            <p:nvPr/>
          </p:nvSpPr>
          <p:spPr bwMode="auto">
            <a:xfrm>
              <a:off x="1355" y="3702"/>
              <a:ext cx="69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Annual Strategies</a:t>
              </a:r>
              <a:endParaRPr lang="en-US" dirty="0"/>
            </a:p>
          </p:txBody>
        </p:sp>
        <p:sp>
          <p:nvSpPr>
            <p:cNvPr id="12387" name="Rectangle 119"/>
            <p:cNvSpPr>
              <a:spLocks noChangeArrowheads="1"/>
            </p:cNvSpPr>
            <p:nvPr/>
          </p:nvSpPr>
          <p:spPr bwMode="auto">
            <a:xfrm>
              <a:off x="537" y="1228"/>
              <a:ext cx="313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 dirty="0">
                  <a:solidFill>
                    <a:srgbClr val="FFFFFF"/>
                  </a:solidFill>
                </a:rPr>
                <a:t>State </a:t>
              </a:r>
              <a:endParaRPr lang="en-US" dirty="0"/>
            </a:p>
          </p:txBody>
        </p:sp>
        <p:sp>
          <p:nvSpPr>
            <p:cNvPr id="12388" name="Rectangle 120"/>
            <p:cNvSpPr>
              <a:spLocks noChangeArrowheads="1"/>
            </p:cNvSpPr>
            <p:nvPr/>
          </p:nvSpPr>
          <p:spPr bwMode="auto">
            <a:xfrm>
              <a:off x="363" y="1373"/>
              <a:ext cx="674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 dirty="0">
                  <a:solidFill>
                    <a:srgbClr val="FFFFFF"/>
                  </a:solidFill>
                </a:rPr>
                <a:t>Committees </a:t>
              </a:r>
              <a:endParaRPr lang="en-US" dirty="0"/>
            </a:p>
          </p:txBody>
        </p:sp>
        <p:sp>
          <p:nvSpPr>
            <p:cNvPr id="12389" name="Rectangle 121"/>
            <p:cNvSpPr>
              <a:spLocks noChangeArrowheads="1"/>
            </p:cNvSpPr>
            <p:nvPr/>
          </p:nvSpPr>
          <p:spPr bwMode="auto">
            <a:xfrm>
              <a:off x="363" y="1492"/>
              <a:ext cx="618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90" name="Rectangle 122"/>
            <p:cNvSpPr>
              <a:spLocks noChangeArrowheads="1"/>
            </p:cNvSpPr>
            <p:nvPr/>
          </p:nvSpPr>
          <p:spPr bwMode="auto">
            <a:xfrm>
              <a:off x="313" y="1587"/>
              <a:ext cx="4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 dirty="0">
                  <a:solidFill>
                    <a:srgbClr val="FFFFFF"/>
                  </a:solidFill>
                </a:rPr>
                <a:t>•</a:t>
              </a:r>
              <a:endParaRPr lang="en-US" dirty="0"/>
            </a:p>
          </p:txBody>
        </p:sp>
        <p:sp>
          <p:nvSpPr>
            <p:cNvPr id="12391" name="Rectangle 123"/>
            <p:cNvSpPr>
              <a:spLocks noChangeArrowheads="1"/>
            </p:cNvSpPr>
            <p:nvPr/>
          </p:nvSpPr>
          <p:spPr bwMode="auto">
            <a:xfrm>
              <a:off x="386" y="1587"/>
              <a:ext cx="568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 dirty="0">
                  <a:solidFill>
                    <a:srgbClr val="FFFFFF"/>
                  </a:solidFill>
                </a:rPr>
                <a:t>Homeless </a:t>
              </a:r>
              <a:endParaRPr lang="en-US" dirty="0"/>
            </a:p>
          </p:txBody>
        </p:sp>
        <p:sp>
          <p:nvSpPr>
            <p:cNvPr id="12392" name="Rectangle 124"/>
            <p:cNvSpPr>
              <a:spLocks noChangeArrowheads="1"/>
            </p:cNvSpPr>
            <p:nvPr/>
          </p:nvSpPr>
          <p:spPr bwMode="auto">
            <a:xfrm>
              <a:off x="313" y="1730"/>
              <a:ext cx="71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 dirty="0">
                  <a:solidFill>
                    <a:srgbClr val="FFFFFF"/>
                  </a:solidFill>
                </a:rPr>
                <a:t>Coordinating </a:t>
              </a:r>
              <a:endParaRPr lang="en-US" dirty="0"/>
            </a:p>
          </p:txBody>
        </p:sp>
        <p:sp>
          <p:nvSpPr>
            <p:cNvPr id="12393" name="Rectangle 125"/>
            <p:cNvSpPr>
              <a:spLocks noChangeArrowheads="1"/>
            </p:cNvSpPr>
            <p:nvPr/>
          </p:nvSpPr>
          <p:spPr bwMode="auto">
            <a:xfrm>
              <a:off x="313" y="1873"/>
              <a:ext cx="58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 dirty="0">
                  <a:solidFill>
                    <a:srgbClr val="FFFFFF"/>
                  </a:solidFill>
                </a:rPr>
                <a:t>Committee</a:t>
              </a:r>
              <a:endParaRPr lang="en-US" dirty="0"/>
            </a:p>
          </p:txBody>
        </p:sp>
        <p:sp>
          <p:nvSpPr>
            <p:cNvPr id="12394" name="Rectangle 126"/>
            <p:cNvSpPr>
              <a:spLocks noChangeArrowheads="1"/>
            </p:cNvSpPr>
            <p:nvPr/>
          </p:nvSpPr>
          <p:spPr bwMode="auto">
            <a:xfrm>
              <a:off x="424" y="2077"/>
              <a:ext cx="8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dirty="0">
                  <a:solidFill>
                    <a:srgbClr val="FFFFFF"/>
                  </a:solidFill>
                  <a:latin typeface="Wingdings" pitchFamily="2" charset="2"/>
                </a:rPr>
                <a:t>Ø</a:t>
              </a:r>
              <a:endParaRPr lang="en-US" dirty="0"/>
            </a:p>
          </p:txBody>
        </p:sp>
        <p:sp>
          <p:nvSpPr>
            <p:cNvPr id="12395" name="Rectangle 127"/>
            <p:cNvSpPr>
              <a:spLocks noChangeArrowheads="1"/>
            </p:cNvSpPr>
            <p:nvPr/>
          </p:nvSpPr>
          <p:spPr bwMode="auto">
            <a:xfrm>
              <a:off x="532" y="2090"/>
              <a:ext cx="421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Discharge </a:t>
              </a:r>
              <a:endParaRPr lang="en-US" dirty="0"/>
            </a:p>
          </p:txBody>
        </p:sp>
        <p:sp>
          <p:nvSpPr>
            <p:cNvPr id="12396" name="Rectangle 128"/>
            <p:cNvSpPr>
              <a:spLocks noChangeArrowheads="1"/>
            </p:cNvSpPr>
            <p:nvPr/>
          </p:nvSpPr>
          <p:spPr bwMode="auto">
            <a:xfrm>
              <a:off x="504" y="2202"/>
              <a:ext cx="34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Planning</a:t>
              </a:r>
              <a:endParaRPr lang="en-US" dirty="0"/>
            </a:p>
          </p:txBody>
        </p:sp>
        <p:sp>
          <p:nvSpPr>
            <p:cNvPr id="12397" name="Rectangle 129"/>
            <p:cNvSpPr>
              <a:spLocks noChangeArrowheads="1"/>
            </p:cNvSpPr>
            <p:nvPr/>
          </p:nvSpPr>
          <p:spPr bwMode="auto">
            <a:xfrm>
              <a:off x="427" y="2364"/>
              <a:ext cx="7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  <a:latin typeface="Wingdings" pitchFamily="2" charset="2"/>
                </a:rPr>
                <a:t>Ø</a:t>
              </a:r>
              <a:endParaRPr lang="en-US" dirty="0"/>
            </a:p>
          </p:txBody>
        </p:sp>
        <p:sp>
          <p:nvSpPr>
            <p:cNvPr id="12398" name="Rectangle 130"/>
            <p:cNvSpPr>
              <a:spLocks noChangeArrowheads="1"/>
            </p:cNvSpPr>
            <p:nvPr/>
          </p:nvSpPr>
          <p:spPr bwMode="auto">
            <a:xfrm>
              <a:off x="521" y="2363"/>
              <a:ext cx="42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Affordable </a:t>
              </a:r>
              <a:endParaRPr lang="en-US" dirty="0"/>
            </a:p>
          </p:txBody>
        </p:sp>
        <p:sp>
          <p:nvSpPr>
            <p:cNvPr id="12399" name="Rectangle 131"/>
            <p:cNvSpPr>
              <a:spLocks noChangeArrowheads="1"/>
            </p:cNvSpPr>
            <p:nvPr/>
          </p:nvSpPr>
          <p:spPr bwMode="auto">
            <a:xfrm>
              <a:off x="514" y="2470"/>
              <a:ext cx="32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Housing</a:t>
              </a:r>
              <a:endParaRPr lang="en-US" dirty="0"/>
            </a:p>
          </p:txBody>
        </p:sp>
        <p:sp>
          <p:nvSpPr>
            <p:cNvPr id="12400" name="Rectangle 132"/>
            <p:cNvSpPr>
              <a:spLocks noChangeArrowheads="1"/>
            </p:cNvSpPr>
            <p:nvPr/>
          </p:nvSpPr>
          <p:spPr bwMode="auto">
            <a:xfrm>
              <a:off x="419" y="2632"/>
              <a:ext cx="7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  <a:latin typeface="Wingdings" pitchFamily="2" charset="2"/>
                </a:rPr>
                <a:t>Ø</a:t>
              </a:r>
              <a:endParaRPr lang="en-US" dirty="0"/>
            </a:p>
          </p:txBody>
        </p:sp>
        <p:sp>
          <p:nvSpPr>
            <p:cNvPr id="12401" name="Rectangle 133"/>
            <p:cNvSpPr>
              <a:spLocks noChangeArrowheads="1"/>
            </p:cNvSpPr>
            <p:nvPr/>
          </p:nvSpPr>
          <p:spPr bwMode="auto">
            <a:xfrm>
              <a:off x="512" y="2632"/>
              <a:ext cx="445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Supportive </a:t>
              </a:r>
              <a:endParaRPr lang="en-US" dirty="0"/>
            </a:p>
          </p:txBody>
        </p:sp>
        <p:sp>
          <p:nvSpPr>
            <p:cNvPr id="12402" name="Rectangle 134"/>
            <p:cNvSpPr>
              <a:spLocks noChangeArrowheads="1"/>
            </p:cNvSpPr>
            <p:nvPr/>
          </p:nvSpPr>
          <p:spPr bwMode="auto">
            <a:xfrm>
              <a:off x="505" y="2738"/>
              <a:ext cx="33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Services</a:t>
              </a:r>
              <a:endParaRPr lang="en-US" dirty="0"/>
            </a:p>
          </p:txBody>
        </p:sp>
        <p:sp>
          <p:nvSpPr>
            <p:cNvPr id="12403" name="Rectangle 135"/>
            <p:cNvSpPr>
              <a:spLocks noChangeArrowheads="1"/>
            </p:cNvSpPr>
            <p:nvPr/>
          </p:nvSpPr>
          <p:spPr bwMode="auto">
            <a:xfrm>
              <a:off x="408" y="2900"/>
              <a:ext cx="7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  <a:latin typeface="Wingdings" pitchFamily="2" charset="2"/>
                </a:rPr>
                <a:t>Ø</a:t>
              </a:r>
              <a:endParaRPr lang="en-US" dirty="0"/>
            </a:p>
          </p:txBody>
        </p:sp>
        <p:sp>
          <p:nvSpPr>
            <p:cNvPr id="12404" name="Rectangle 136"/>
            <p:cNvSpPr>
              <a:spLocks noChangeArrowheads="1"/>
            </p:cNvSpPr>
            <p:nvPr/>
          </p:nvSpPr>
          <p:spPr bwMode="auto">
            <a:xfrm>
              <a:off x="502" y="2899"/>
              <a:ext cx="463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Information </a:t>
              </a:r>
              <a:endParaRPr lang="en-US" dirty="0"/>
            </a:p>
          </p:txBody>
        </p:sp>
        <p:sp>
          <p:nvSpPr>
            <p:cNvPr id="12405" name="Rectangle 137"/>
            <p:cNvSpPr>
              <a:spLocks noChangeArrowheads="1"/>
            </p:cNvSpPr>
            <p:nvPr/>
          </p:nvSpPr>
          <p:spPr bwMode="auto">
            <a:xfrm>
              <a:off x="507" y="3007"/>
              <a:ext cx="33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rgbClr val="FFFFFF"/>
                  </a:solidFill>
                </a:rPr>
                <a:t>Systems</a:t>
              </a:r>
              <a:endParaRPr lang="en-US" dirty="0"/>
            </a:p>
          </p:txBody>
        </p:sp>
        <p:grpSp>
          <p:nvGrpSpPr>
            <p:cNvPr id="11" name="Group 142"/>
            <p:cNvGrpSpPr>
              <a:grpSpLocks/>
            </p:cNvGrpSpPr>
            <p:nvPr/>
          </p:nvGrpSpPr>
          <p:grpSpPr bwMode="auto">
            <a:xfrm>
              <a:off x="2300" y="3380"/>
              <a:ext cx="1260" cy="492"/>
              <a:chOff x="2300" y="3380"/>
              <a:chExt cx="1260" cy="492"/>
            </a:xfrm>
          </p:grpSpPr>
          <p:sp>
            <p:nvSpPr>
              <p:cNvPr id="12433" name="Rectangle 138"/>
              <p:cNvSpPr>
                <a:spLocks noChangeArrowheads="1"/>
              </p:cNvSpPr>
              <p:nvPr/>
            </p:nvSpPr>
            <p:spPr bwMode="auto">
              <a:xfrm>
                <a:off x="2300" y="3380"/>
                <a:ext cx="1259" cy="491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12434" name="Picture 13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01" y="3381"/>
                <a:ext cx="1259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35" name="Rectangle 140"/>
              <p:cNvSpPr>
                <a:spLocks noChangeArrowheads="1"/>
              </p:cNvSpPr>
              <p:nvPr/>
            </p:nvSpPr>
            <p:spPr bwMode="auto">
              <a:xfrm>
                <a:off x="2300" y="3380"/>
                <a:ext cx="1259" cy="491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36" name="Rectangle 141"/>
              <p:cNvSpPr>
                <a:spLocks noChangeArrowheads="1"/>
              </p:cNvSpPr>
              <p:nvPr/>
            </p:nvSpPr>
            <p:spPr bwMode="auto">
              <a:xfrm>
                <a:off x="2301" y="3381"/>
                <a:ext cx="1259" cy="491"/>
              </a:xfrm>
              <a:prstGeom prst="rect">
                <a:avLst/>
              </a:prstGeom>
              <a:noFill/>
              <a:ln w="142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407" name="Rectangle 143"/>
            <p:cNvSpPr>
              <a:spLocks noChangeArrowheads="1"/>
            </p:cNvSpPr>
            <p:nvPr/>
          </p:nvSpPr>
          <p:spPr bwMode="auto">
            <a:xfrm>
              <a:off x="2366" y="3421"/>
              <a:ext cx="706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200" b="1" dirty="0">
                  <a:solidFill>
                    <a:srgbClr val="FFFFFF"/>
                  </a:solidFill>
                </a:rPr>
                <a:t>Local 10</a:t>
              </a:r>
              <a:endParaRPr lang="en-US" dirty="0"/>
            </a:p>
          </p:txBody>
        </p:sp>
        <p:sp>
          <p:nvSpPr>
            <p:cNvPr id="12408" name="Rectangle 144"/>
            <p:cNvSpPr>
              <a:spLocks noChangeArrowheads="1"/>
            </p:cNvSpPr>
            <p:nvPr/>
          </p:nvSpPr>
          <p:spPr bwMode="auto">
            <a:xfrm>
              <a:off x="3062" y="3421"/>
              <a:ext cx="59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200" b="1" dirty="0">
                  <a:solidFill>
                    <a:srgbClr val="FFFFFF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12409" name="Rectangle 145"/>
            <p:cNvSpPr>
              <a:spLocks noChangeArrowheads="1"/>
            </p:cNvSpPr>
            <p:nvPr/>
          </p:nvSpPr>
          <p:spPr bwMode="auto">
            <a:xfrm>
              <a:off x="3120" y="3421"/>
              <a:ext cx="43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200" b="1" dirty="0">
                  <a:solidFill>
                    <a:srgbClr val="FFFFFF"/>
                  </a:solidFill>
                </a:rPr>
                <a:t>Year </a:t>
              </a:r>
              <a:endParaRPr lang="en-US" dirty="0"/>
            </a:p>
          </p:txBody>
        </p:sp>
        <p:sp>
          <p:nvSpPr>
            <p:cNvPr id="12410" name="Rectangle 146"/>
            <p:cNvSpPr>
              <a:spLocks noChangeArrowheads="1"/>
            </p:cNvSpPr>
            <p:nvPr/>
          </p:nvSpPr>
          <p:spPr bwMode="auto">
            <a:xfrm>
              <a:off x="2746" y="3634"/>
              <a:ext cx="37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200" b="1" dirty="0">
                  <a:solidFill>
                    <a:srgbClr val="FFFFFF"/>
                  </a:solidFill>
                </a:rPr>
                <a:t>Plan</a:t>
              </a:r>
              <a:endParaRPr lang="en-US" dirty="0"/>
            </a:p>
          </p:txBody>
        </p:sp>
        <p:sp>
          <p:nvSpPr>
            <p:cNvPr id="12411" name="Freeform 147"/>
            <p:cNvSpPr>
              <a:spLocks noEditPoints="1"/>
            </p:cNvSpPr>
            <p:nvPr/>
          </p:nvSpPr>
          <p:spPr bwMode="auto">
            <a:xfrm>
              <a:off x="2838" y="1205"/>
              <a:ext cx="72" cy="235"/>
            </a:xfrm>
            <a:custGeom>
              <a:avLst/>
              <a:gdLst>
                <a:gd name="T0" fmla="*/ 28 w 72"/>
                <a:gd name="T1" fmla="*/ 0 h 235"/>
                <a:gd name="T2" fmla="*/ 42 w 72"/>
                <a:gd name="T3" fmla="*/ 198 h 235"/>
                <a:gd name="T4" fmla="*/ 31 w 72"/>
                <a:gd name="T5" fmla="*/ 199 h 235"/>
                <a:gd name="T6" fmla="*/ 17 w 72"/>
                <a:gd name="T7" fmla="*/ 1 h 235"/>
                <a:gd name="T8" fmla="*/ 28 w 72"/>
                <a:gd name="T9" fmla="*/ 0 h 235"/>
                <a:gd name="T10" fmla="*/ 72 w 72"/>
                <a:gd name="T11" fmla="*/ 188 h 235"/>
                <a:gd name="T12" fmla="*/ 39 w 72"/>
                <a:gd name="T13" fmla="*/ 235 h 235"/>
                <a:gd name="T14" fmla="*/ 0 w 72"/>
                <a:gd name="T15" fmla="*/ 194 h 235"/>
                <a:gd name="T16" fmla="*/ 72 w 72"/>
                <a:gd name="T17" fmla="*/ 188 h 2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235"/>
                <a:gd name="T29" fmla="*/ 72 w 72"/>
                <a:gd name="T30" fmla="*/ 235 h 2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235">
                  <a:moveTo>
                    <a:pt x="28" y="0"/>
                  </a:moveTo>
                  <a:lnTo>
                    <a:pt x="42" y="198"/>
                  </a:lnTo>
                  <a:lnTo>
                    <a:pt x="31" y="199"/>
                  </a:lnTo>
                  <a:lnTo>
                    <a:pt x="17" y="1"/>
                  </a:lnTo>
                  <a:lnTo>
                    <a:pt x="28" y="0"/>
                  </a:lnTo>
                  <a:close/>
                  <a:moveTo>
                    <a:pt x="72" y="188"/>
                  </a:moveTo>
                  <a:lnTo>
                    <a:pt x="39" y="235"/>
                  </a:lnTo>
                  <a:lnTo>
                    <a:pt x="0" y="194"/>
                  </a:lnTo>
                  <a:lnTo>
                    <a:pt x="72" y="18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12" name="Freeform 148"/>
            <p:cNvSpPr>
              <a:spLocks noEditPoints="1"/>
            </p:cNvSpPr>
            <p:nvPr/>
          </p:nvSpPr>
          <p:spPr bwMode="auto">
            <a:xfrm>
              <a:off x="2864" y="2889"/>
              <a:ext cx="81" cy="404"/>
            </a:xfrm>
            <a:custGeom>
              <a:avLst/>
              <a:gdLst>
                <a:gd name="T0" fmla="*/ 53 w 81"/>
                <a:gd name="T1" fmla="*/ 0 h 404"/>
                <a:gd name="T2" fmla="*/ 49 w 81"/>
                <a:gd name="T3" fmla="*/ 362 h 404"/>
                <a:gd name="T4" fmla="*/ 32 w 81"/>
                <a:gd name="T5" fmla="*/ 362 h 404"/>
                <a:gd name="T6" fmla="*/ 36 w 81"/>
                <a:gd name="T7" fmla="*/ 0 h 404"/>
                <a:gd name="T8" fmla="*/ 53 w 81"/>
                <a:gd name="T9" fmla="*/ 0 h 404"/>
                <a:gd name="T10" fmla="*/ 81 w 81"/>
                <a:gd name="T11" fmla="*/ 354 h 404"/>
                <a:gd name="T12" fmla="*/ 40 w 81"/>
                <a:gd name="T13" fmla="*/ 404 h 404"/>
                <a:gd name="T14" fmla="*/ 0 w 81"/>
                <a:gd name="T15" fmla="*/ 353 h 404"/>
                <a:gd name="T16" fmla="*/ 81 w 81"/>
                <a:gd name="T17" fmla="*/ 354 h 4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404"/>
                <a:gd name="T29" fmla="*/ 81 w 81"/>
                <a:gd name="T30" fmla="*/ 404 h 4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404">
                  <a:moveTo>
                    <a:pt x="53" y="0"/>
                  </a:moveTo>
                  <a:lnTo>
                    <a:pt x="49" y="362"/>
                  </a:lnTo>
                  <a:lnTo>
                    <a:pt x="32" y="362"/>
                  </a:lnTo>
                  <a:lnTo>
                    <a:pt x="36" y="0"/>
                  </a:lnTo>
                  <a:lnTo>
                    <a:pt x="53" y="0"/>
                  </a:lnTo>
                  <a:close/>
                  <a:moveTo>
                    <a:pt x="81" y="354"/>
                  </a:moveTo>
                  <a:lnTo>
                    <a:pt x="40" y="404"/>
                  </a:lnTo>
                  <a:lnTo>
                    <a:pt x="0" y="353"/>
                  </a:lnTo>
                  <a:lnTo>
                    <a:pt x="81" y="354"/>
                  </a:lnTo>
                  <a:close/>
                </a:path>
              </a:pathLst>
            </a:custGeom>
            <a:solidFill>
              <a:srgbClr val="009999"/>
            </a:solidFill>
            <a:ln w="3175">
              <a:solidFill>
                <a:srgbClr val="009999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13" name="Freeform 149"/>
            <p:cNvSpPr>
              <a:spLocks noEditPoints="1"/>
            </p:cNvSpPr>
            <p:nvPr/>
          </p:nvSpPr>
          <p:spPr bwMode="auto">
            <a:xfrm>
              <a:off x="1078" y="2539"/>
              <a:ext cx="267" cy="75"/>
            </a:xfrm>
            <a:custGeom>
              <a:avLst/>
              <a:gdLst>
                <a:gd name="T0" fmla="*/ 0 w 267"/>
                <a:gd name="T1" fmla="*/ 32 h 75"/>
                <a:gd name="T2" fmla="*/ 231 w 267"/>
                <a:gd name="T3" fmla="*/ 32 h 75"/>
                <a:gd name="T4" fmla="*/ 231 w 267"/>
                <a:gd name="T5" fmla="*/ 43 h 75"/>
                <a:gd name="T6" fmla="*/ 0 w 267"/>
                <a:gd name="T7" fmla="*/ 43 h 75"/>
                <a:gd name="T8" fmla="*/ 0 w 267"/>
                <a:gd name="T9" fmla="*/ 32 h 75"/>
                <a:gd name="T10" fmla="*/ 224 w 267"/>
                <a:gd name="T11" fmla="*/ 0 h 75"/>
                <a:gd name="T12" fmla="*/ 267 w 267"/>
                <a:gd name="T13" fmla="*/ 37 h 75"/>
                <a:gd name="T14" fmla="*/ 224 w 267"/>
                <a:gd name="T15" fmla="*/ 75 h 75"/>
                <a:gd name="T16" fmla="*/ 224 w 267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7"/>
                <a:gd name="T28" fmla="*/ 0 h 75"/>
                <a:gd name="T29" fmla="*/ 267 w 267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7" h="75">
                  <a:moveTo>
                    <a:pt x="0" y="32"/>
                  </a:moveTo>
                  <a:lnTo>
                    <a:pt x="231" y="32"/>
                  </a:lnTo>
                  <a:lnTo>
                    <a:pt x="231" y="43"/>
                  </a:lnTo>
                  <a:lnTo>
                    <a:pt x="0" y="43"/>
                  </a:lnTo>
                  <a:lnTo>
                    <a:pt x="0" y="32"/>
                  </a:lnTo>
                  <a:close/>
                  <a:moveTo>
                    <a:pt x="224" y="0"/>
                  </a:moveTo>
                  <a:lnTo>
                    <a:pt x="267" y="37"/>
                  </a:lnTo>
                  <a:lnTo>
                    <a:pt x="224" y="7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14" name="Freeform 150"/>
            <p:cNvSpPr>
              <a:spLocks noEditPoints="1"/>
            </p:cNvSpPr>
            <p:nvPr/>
          </p:nvSpPr>
          <p:spPr bwMode="auto">
            <a:xfrm>
              <a:off x="1075" y="1385"/>
              <a:ext cx="272" cy="74"/>
            </a:xfrm>
            <a:custGeom>
              <a:avLst/>
              <a:gdLst>
                <a:gd name="T0" fmla="*/ 0 w 272"/>
                <a:gd name="T1" fmla="*/ 28 h 74"/>
                <a:gd name="T2" fmla="*/ 236 w 272"/>
                <a:gd name="T3" fmla="*/ 32 h 74"/>
                <a:gd name="T4" fmla="*/ 236 w 272"/>
                <a:gd name="T5" fmla="*/ 43 h 74"/>
                <a:gd name="T6" fmla="*/ 0 w 272"/>
                <a:gd name="T7" fmla="*/ 40 h 74"/>
                <a:gd name="T8" fmla="*/ 0 w 272"/>
                <a:gd name="T9" fmla="*/ 28 h 74"/>
                <a:gd name="T10" fmla="*/ 229 w 272"/>
                <a:gd name="T11" fmla="*/ 0 h 74"/>
                <a:gd name="T12" fmla="*/ 272 w 272"/>
                <a:gd name="T13" fmla="*/ 38 h 74"/>
                <a:gd name="T14" fmla="*/ 228 w 272"/>
                <a:gd name="T15" fmla="*/ 74 h 74"/>
                <a:gd name="T16" fmla="*/ 229 w 272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2"/>
                <a:gd name="T28" fmla="*/ 0 h 74"/>
                <a:gd name="T29" fmla="*/ 272 w 272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2" h="74">
                  <a:moveTo>
                    <a:pt x="0" y="28"/>
                  </a:moveTo>
                  <a:lnTo>
                    <a:pt x="236" y="32"/>
                  </a:lnTo>
                  <a:lnTo>
                    <a:pt x="236" y="43"/>
                  </a:lnTo>
                  <a:lnTo>
                    <a:pt x="0" y="40"/>
                  </a:lnTo>
                  <a:lnTo>
                    <a:pt x="0" y="28"/>
                  </a:lnTo>
                  <a:close/>
                  <a:moveTo>
                    <a:pt x="229" y="0"/>
                  </a:moveTo>
                  <a:lnTo>
                    <a:pt x="272" y="38"/>
                  </a:lnTo>
                  <a:lnTo>
                    <a:pt x="228" y="74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15" name="Freeform 151"/>
            <p:cNvSpPr>
              <a:spLocks noEditPoints="1"/>
            </p:cNvSpPr>
            <p:nvPr/>
          </p:nvSpPr>
          <p:spPr bwMode="auto">
            <a:xfrm>
              <a:off x="2123" y="2389"/>
              <a:ext cx="110" cy="102"/>
            </a:xfrm>
            <a:custGeom>
              <a:avLst/>
              <a:gdLst>
                <a:gd name="T0" fmla="*/ 0 w 110"/>
                <a:gd name="T1" fmla="*/ 94 h 102"/>
                <a:gd name="T2" fmla="*/ 79 w 110"/>
                <a:gd name="T3" fmla="*/ 21 h 102"/>
                <a:gd name="T4" fmla="*/ 86 w 110"/>
                <a:gd name="T5" fmla="*/ 29 h 102"/>
                <a:gd name="T6" fmla="*/ 8 w 110"/>
                <a:gd name="T7" fmla="*/ 102 h 102"/>
                <a:gd name="T8" fmla="*/ 0 w 110"/>
                <a:gd name="T9" fmla="*/ 94 h 102"/>
                <a:gd name="T10" fmla="*/ 53 w 110"/>
                <a:gd name="T11" fmla="*/ 2 h 102"/>
                <a:gd name="T12" fmla="*/ 110 w 110"/>
                <a:gd name="T13" fmla="*/ 0 h 102"/>
                <a:gd name="T14" fmla="*/ 102 w 110"/>
                <a:gd name="T15" fmla="*/ 58 h 102"/>
                <a:gd name="T16" fmla="*/ 53 w 110"/>
                <a:gd name="T17" fmla="*/ 2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102"/>
                <a:gd name="T29" fmla="*/ 110 w 110"/>
                <a:gd name="T30" fmla="*/ 102 h 1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102">
                  <a:moveTo>
                    <a:pt x="0" y="94"/>
                  </a:moveTo>
                  <a:lnTo>
                    <a:pt x="79" y="21"/>
                  </a:lnTo>
                  <a:lnTo>
                    <a:pt x="86" y="29"/>
                  </a:lnTo>
                  <a:lnTo>
                    <a:pt x="8" y="102"/>
                  </a:lnTo>
                  <a:lnTo>
                    <a:pt x="0" y="94"/>
                  </a:lnTo>
                  <a:close/>
                  <a:moveTo>
                    <a:pt x="53" y="2"/>
                  </a:moveTo>
                  <a:lnTo>
                    <a:pt x="110" y="0"/>
                  </a:lnTo>
                  <a:lnTo>
                    <a:pt x="102" y="58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16" name="Freeform 152"/>
            <p:cNvSpPr>
              <a:spLocks noEditPoints="1"/>
            </p:cNvSpPr>
            <p:nvPr/>
          </p:nvSpPr>
          <p:spPr bwMode="auto">
            <a:xfrm>
              <a:off x="2124" y="1276"/>
              <a:ext cx="365" cy="299"/>
            </a:xfrm>
            <a:custGeom>
              <a:avLst/>
              <a:gdLst>
                <a:gd name="T0" fmla="*/ 6 w 365"/>
                <a:gd name="T1" fmla="*/ 0 h 299"/>
                <a:gd name="T2" fmla="*/ 340 w 365"/>
                <a:gd name="T3" fmla="*/ 270 h 299"/>
                <a:gd name="T4" fmla="*/ 333 w 365"/>
                <a:gd name="T5" fmla="*/ 279 h 299"/>
                <a:gd name="T6" fmla="*/ 0 w 365"/>
                <a:gd name="T7" fmla="*/ 9 h 299"/>
                <a:gd name="T8" fmla="*/ 6 w 365"/>
                <a:gd name="T9" fmla="*/ 0 h 299"/>
                <a:gd name="T10" fmla="*/ 353 w 365"/>
                <a:gd name="T11" fmla="*/ 241 h 299"/>
                <a:gd name="T12" fmla="*/ 365 w 365"/>
                <a:gd name="T13" fmla="*/ 298 h 299"/>
                <a:gd name="T14" fmla="*/ 308 w 365"/>
                <a:gd name="T15" fmla="*/ 299 h 299"/>
                <a:gd name="T16" fmla="*/ 353 w 365"/>
                <a:gd name="T17" fmla="*/ 241 h 2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5"/>
                <a:gd name="T28" fmla="*/ 0 h 299"/>
                <a:gd name="T29" fmla="*/ 365 w 365"/>
                <a:gd name="T30" fmla="*/ 299 h 2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5" h="299">
                  <a:moveTo>
                    <a:pt x="6" y="0"/>
                  </a:moveTo>
                  <a:lnTo>
                    <a:pt x="340" y="270"/>
                  </a:lnTo>
                  <a:lnTo>
                    <a:pt x="333" y="279"/>
                  </a:lnTo>
                  <a:lnTo>
                    <a:pt x="0" y="9"/>
                  </a:lnTo>
                  <a:lnTo>
                    <a:pt x="6" y="0"/>
                  </a:lnTo>
                  <a:close/>
                  <a:moveTo>
                    <a:pt x="353" y="241"/>
                  </a:moveTo>
                  <a:lnTo>
                    <a:pt x="365" y="298"/>
                  </a:lnTo>
                  <a:lnTo>
                    <a:pt x="308" y="299"/>
                  </a:lnTo>
                  <a:lnTo>
                    <a:pt x="353" y="241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17" name="Freeform 153"/>
            <p:cNvSpPr>
              <a:spLocks noEditPoints="1"/>
            </p:cNvSpPr>
            <p:nvPr/>
          </p:nvSpPr>
          <p:spPr bwMode="auto">
            <a:xfrm>
              <a:off x="2127" y="2721"/>
              <a:ext cx="281" cy="347"/>
            </a:xfrm>
            <a:custGeom>
              <a:avLst/>
              <a:gdLst>
                <a:gd name="T0" fmla="*/ 19 w 281"/>
                <a:gd name="T1" fmla="*/ 315 h 347"/>
                <a:gd name="T2" fmla="*/ 254 w 281"/>
                <a:gd name="T3" fmla="*/ 25 h 347"/>
                <a:gd name="T4" fmla="*/ 262 w 281"/>
                <a:gd name="T5" fmla="*/ 32 h 347"/>
                <a:gd name="T6" fmla="*/ 27 w 281"/>
                <a:gd name="T7" fmla="*/ 322 h 347"/>
                <a:gd name="T8" fmla="*/ 19 w 281"/>
                <a:gd name="T9" fmla="*/ 315 h 347"/>
                <a:gd name="T10" fmla="*/ 56 w 281"/>
                <a:gd name="T11" fmla="*/ 336 h 347"/>
                <a:gd name="T12" fmla="*/ 0 w 281"/>
                <a:gd name="T13" fmla="*/ 347 h 347"/>
                <a:gd name="T14" fmla="*/ 0 w 281"/>
                <a:gd name="T15" fmla="*/ 289 h 347"/>
                <a:gd name="T16" fmla="*/ 56 w 281"/>
                <a:gd name="T17" fmla="*/ 336 h 347"/>
                <a:gd name="T18" fmla="*/ 226 w 281"/>
                <a:gd name="T19" fmla="*/ 10 h 347"/>
                <a:gd name="T20" fmla="*/ 281 w 281"/>
                <a:gd name="T21" fmla="*/ 0 h 347"/>
                <a:gd name="T22" fmla="*/ 281 w 281"/>
                <a:gd name="T23" fmla="*/ 58 h 347"/>
                <a:gd name="T24" fmla="*/ 226 w 281"/>
                <a:gd name="T25" fmla="*/ 10 h 3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1"/>
                <a:gd name="T40" fmla="*/ 0 h 347"/>
                <a:gd name="T41" fmla="*/ 281 w 281"/>
                <a:gd name="T42" fmla="*/ 347 h 3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1" h="347">
                  <a:moveTo>
                    <a:pt x="19" y="315"/>
                  </a:moveTo>
                  <a:lnTo>
                    <a:pt x="254" y="25"/>
                  </a:lnTo>
                  <a:lnTo>
                    <a:pt x="262" y="32"/>
                  </a:lnTo>
                  <a:lnTo>
                    <a:pt x="27" y="322"/>
                  </a:lnTo>
                  <a:lnTo>
                    <a:pt x="19" y="315"/>
                  </a:lnTo>
                  <a:close/>
                  <a:moveTo>
                    <a:pt x="56" y="336"/>
                  </a:moveTo>
                  <a:lnTo>
                    <a:pt x="0" y="347"/>
                  </a:lnTo>
                  <a:lnTo>
                    <a:pt x="0" y="289"/>
                  </a:lnTo>
                  <a:lnTo>
                    <a:pt x="56" y="336"/>
                  </a:lnTo>
                  <a:close/>
                  <a:moveTo>
                    <a:pt x="226" y="10"/>
                  </a:moveTo>
                  <a:lnTo>
                    <a:pt x="281" y="0"/>
                  </a:lnTo>
                  <a:lnTo>
                    <a:pt x="281" y="58"/>
                  </a:lnTo>
                  <a:lnTo>
                    <a:pt x="226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" name="Group 156"/>
            <p:cNvGrpSpPr>
              <a:grpSpLocks/>
            </p:cNvGrpSpPr>
            <p:nvPr/>
          </p:nvGrpSpPr>
          <p:grpSpPr bwMode="auto">
            <a:xfrm>
              <a:off x="48" y="3735"/>
              <a:ext cx="458" cy="588"/>
              <a:chOff x="48" y="3735"/>
              <a:chExt cx="458" cy="588"/>
            </a:xfrm>
          </p:grpSpPr>
          <p:pic>
            <p:nvPicPr>
              <p:cNvPr id="12431" name="Picture 15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" y="3739"/>
                <a:ext cx="452" cy="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32" name="Rectangle 155"/>
              <p:cNvSpPr>
                <a:spLocks noChangeArrowheads="1"/>
              </p:cNvSpPr>
              <p:nvPr/>
            </p:nvSpPr>
            <p:spPr bwMode="auto">
              <a:xfrm>
                <a:off x="48" y="3735"/>
                <a:ext cx="458" cy="588"/>
              </a:xfrm>
              <a:prstGeom prst="rect">
                <a:avLst/>
              </a:prstGeom>
              <a:noFill/>
              <a:ln w="7938" cap="rnd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159"/>
            <p:cNvGrpSpPr>
              <a:grpSpLocks/>
            </p:cNvGrpSpPr>
            <p:nvPr/>
          </p:nvGrpSpPr>
          <p:grpSpPr bwMode="auto">
            <a:xfrm>
              <a:off x="4512" y="1023"/>
              <a:ext cx="615" cy="533"/>
              <a:chOff x="4512" y="1023"/>
              <a:chExt cx="615" cy="533"/>
            </a:xfrm>
          </p:grpSpPr>
          <p:pic>
            <p:nvPicPr>
              <p:cNvPr id="12429" name="Picture 15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516" y="1027"/>
                <a:ext cx="608" cy="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30" name="Rectangle 158"/>
              <p:cNvSpPr>
                <a:spLocks noChangeArrowheads="1"/>
              </p:cNvSpPr>
              <p:nvPr/>
            </p:nvSpPr>
            <p:spPr bwMode="auto">
              <a:xfrm>
                <a:off x="4512" y="1023"/>
                <a:ext cx="615" cy="533"/>
              </a:xfrm>
              <a:prstGeom prst="rect">
                <a:avLst/>
              </a:prstGeom>
              <a:noFill/>
              <a:ln w="7938" cap="rnd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420" name="Freeform 160"/>
            <p:cNvSpPr>
              <a:spLocks noEditPoints="1"/>
            </p:cNvSpPr>
            <p:nvPr/>
          </p:nvSpPr>
          <p:spPr bwMode="auto">
            <a:xfrm>
              <a:off x="3524" y="2142"/>
              <a:ext cx="374" cy="94"/>
            </a:xfrm>
            <a:custGeom>
              <a:avLst/>
              <a:gdLst>
                <a:gd name="T0" fmla="*/ 40 w 374"/>
                <a:gd name="T1" fmla="*/ 45 h 94"/>
                <a:gd name="T2" fmla="*/ 333 w 374"/>
                <a:gd name="T3" fmla="*/ 33 h 94"/>
                <a:gd name="T4" fmla="*/ 334 w 374"/>
                <a:gd name="T5" fmla="*/ 50 h 94"/>
                <a:gd name="T6" fmla="*/ 41 w 374"/>
                <a:gd name="T7" fmla="*/ 61 h 94"/>
                <a:gd name="T8" fmla="*/ 40 w 374"/>
                <a:gd name="T9" fmla="*/ 45 h 94"/>
                <a:gd name="T10" fmla="*/ 50 w 374"/>
                <a:gd name="T11" fmla="*/ 94 h 94"/>
                <a:gd name="T12" fmla="*/ 0 w 374"/>
                <a:gd name="T13" fmla="*/ 54 h 94"/>
                <a:gd name="T14" fmla="*/ 47 w 374"/>
                <a:gd name="T15" fmla="*/ 11 h 94"/>
                <a:gd name="T16" fmla="*/ 50 w 374"/>
                <a:gd name="T17" fmla="*/ 94 h 94"/>
                <a:gd name="T18" fmla="*/ 324 w 374"/>
                <a:gd name="T19" fmla="*/ 0 h 94"/>
                <a:gd name="T20" fmla="*/ 374 w 374"/>
                <a:gd name="T21" fmla="*/ 40 h 94"/>
                <a:gd name="T22" fmla="*/ 327 w 374"/>
                <a:gd name="T23" fmla="*/ 83 h 94"/>
                <a:gd name="T24" fmla="*/ 324 w 374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4"/>
                <a:gd name="T40" fmla="*/ 0 h 94"/>
                <a:gd name="T41" fmla="*/ 374 w 374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4" h="94">
                  <a:moveTo>
                    <a:pt x="40" y="45"/>
                  </a:moveTo>
                  <a:lnTo>
                    <a:pt x="333" y="33"/>
                  </a:lnTo>
                  <a:lnTo>
                    <a:pt x="334" y="50"/>
                  </a:lnTo>
                  <a:lnTo>
                    <a:pt x="41" y="61"/>
                  </a:lnTo>
                  <a:lnTo>
                    <a:pt x="40" y="45"/>
                  </a:lnTo>
                  <a:close/>
                  <a:moveTo>
                    <a:pt x="50" y="94"/>
                  </a:moveTo>
                  <a:lnTo>
                    <a:pt x="0" y="54"/>
                  </a:lnTo>
                  <a:lnTo>
                    <a:pt x="47" y="11"/>
                  </a:lnTo>
                  <a:lnTo>
                    <a:pt x="50" y="94"/>
                  </a:lnTo>
                  <a:close/>
                  <a:moveTo>
                    <a:pt x="324" y="0"/>
                  </a:moveTo>
                  <a:lnTo>
                    <a:pt x="374" y="40"/>
                  </a:lnTo>
                  <a:lnTo>
                    <a:pt x="327" y="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9999"/>
            </a:solidFill>
            <a:ln w="3175">
              <a:solidFill>
                <a:srgbClr val="009999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" name="Group 163"/>
            <p:cNvGrpSpPr>
              <a:grpSpLocks/>
            </p:cNvGrpSpPr>
            <p:nvPr/>
          </p:nvGrpSpPr>
          <p:grpSpPr bwMode="auto">
            <a:xfrm>
              <a:off x="520" y="4006"/>
              <a:ext cx="3257" cy="268"/>
              <a:chOff x="520" y="4006"/>
              <a:chExt cx="3257" cy="268"/>
            </a:xfrm>
          </p:grpSpPr>
          <p:sp>
            <p:nvSpPr>
              <p:cNvPr id="12427" name="Rectangle 161"/>
              <p:cNvSpPr>
                <a:spLocks noChangeArrowheads="1"/>
              </p:cNvSpPr>
              <p:nvPr/>
            </p:nvSpPr>
            <p:spPr bwMode="auto">
              <a:xfrm>
                <a:off x="520" y="4006"/>
                <a:ext cx="3257" cy="2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28" name="Rectangle 162"/>
              <p:cNvSpPr>
                <a:spLocks noChangeArrowheads="1"/>
              </p:cNvSpPr>
              <p:nvPr/>
            </p:nvSpPr>
            <p:spPr bwMode="auto">
              <a:xfrm>
                <a:off x="520" y="4006"/>
                <a:ext cx="3257" cy="268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422" name="Rectangle 164"/>
            <p:cNvSpPr>
              <a:spLocks noChangeArrowheads="1"/>
            </p:cNvSpPr>
            <p:nvPr/>
          </p:nvSpPr>
          <p:spPr bwMode="auto">
            <a:xfrm>
              <a:off x="577" y="4043"/>
              <a:ext cx="5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 dirty="0">
                  <a:solidFill>
                    <a:srgbClr val="993366"/>
                  </a:solidFill>
                  <a:latin typeface="Times New Roman" pitchFamily="18" charset="0"/>
                </a:rPr>
                <a:t>*</a:t>
              </a:r>
              <a:endParaRPr lang="en-US" dirty="0"/>
            </a:p>
          </p:txBody>
        </p:sp>
        <p:sp>
          <p:nvSpPr>
            <p:cNvPr id="12423" name="Rectangle 165"/>
            <p:cNvSpPr>
              <a:spLocks noChangeArrowheads="1"/>
            </p:cNvSpPr>
            <p:nvPr/>
          </p:nvSpPr>
          <p:spPr bwMode="auto">
            <a:xfrm>
              <a:off x="625" y="4070"/>
              <a:ext cx="994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993366"/>
                  </a:solidFill>
                  <a:latin typeface="Times New Roman" pitchFamily="18" charset="0"/>
                </a:rPr>
                <a:t>Education (DOE), Homeless Vets </a:t>
              </a:r>
              <a:endParaRPr lang="en-US" dirty="0"/>
            </a:p>
          </p:txBody>
        </p:sp>
        <p:sp>
          <p:nvSpPr>
            <p:cNvPr id="12424" name="Rectangle 166"/>
            <p:cNvSpPr>
              <a:spLocks noChangeArrowheads="1"/>
            </p:cNvSpPr>
            <p:nvPr/>
          </p:nvSpPr>
          <p:spPr bwMode="auto">
            <a:xfrm>
              <a:off x="1629" y="4070"/>
              <a:ext cx="3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993366"/>
                  </a:solidFill>
                  <a:latin typeface="Times New Roman" pitchFamily="18" charset="0"/>
                </a:rPr>
                <a:t>–</a:t>
              </a:r>
              <a:endParaRPr lang="en-US" dirty="0"/>
            </a:p>
          </p:txBody>
        </p:sp>
        <p:sp>
          <p:nvSpPr>
            <p:cNvPr id="12425" name="Rectangle 167"/>
            <p:cNvSpPr>
              <a:spLocks noChangeArrowheads="1"/>
            </p:cNvSpPr>
            <p:nvPr/>
          </p:nvSpPr>
          <p:spPr bwMode="auto">
            <a:xfrm>
              <a:off x="1685" y="4070"/>
              <a:ext cx="1692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993366"/>
                  </a:solidFill>
                  <a:latin typeface="Times New Roman" pitchFamily="18" charset="0"/>
                </a:rPr>
                <a:t>Transitional Housing (DVA), Treatment for the Homeless </a:t>
              </a:r>
              <a:endParaRPr lang="en-US" dirty="0"/>
            </a:p>
          </p:txBody>
        </p:sp>
        <p:sp>
          <p:nvSpPr>
            <p:cNvPr id="12426" name="Rectangle 168"/>
            <p:cNvSpPr>
              <a:spLocks noChangeArrowheads="1"/>
            </p:cNvSpPr>
            <p:nvPr/>
          </p:nvSpPr>
          <p:spPr bwMode="auto">
            <a:xfrm>
              <a:off x="577" y="4168"/>
              <a:ext cx="107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rgbClr val="993366"/>
                  </a:solidFill>
                  <a:latin typeface="Times New Roman" pitchFamily="18" charset="0"/>
                </a:rPr>
                <a:t>(SAMHSA), Runaway (AFC/DHHS)</a:t>
              </a:r>
              <a:endParaRPr lang="en-US" dirty="0"/>
            </a:p>
          </p:txBody>
        </p:sp>
      </p:grpSp>
      <p:sp>
        <p:nvSpPr>
          <p:cNvPr id="12291" name="Text Box 169"/>
          <p:cNvSpPr txBox="1">
            <a:spLocks noChangeArrowheads="1"/>
          </p:cNvSpPr>
          <p:nvPr/>
        </p:nvSpPr>
        <p:spPr bwMode="auto">
          <a:xfrm>
            <a:off x="2209800" y="228600"/>
            <a:ext cx="4343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 dirty="0">
                <a:latin typeface="Arial Rounded MT Bold" pitchFamily="34" charset="0"/>
              </a:rPr>
              <a:t>Local Homeless Implementation Plan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9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885950" y="152400"/>
          <a:ext cx="5064125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1" name="Acrobat Document" r:id="rId3" imgW="5508000" imgH="7128000" progId="AcroExch.Document.7">
                  <p:embed/>
                </p:oleObj>
              </mc:Choice>
              <mc:Fallback>
                <p:oleObj name="Acrobat Document" r:id="rId3" imgW="5508000" imgH="7128000" progId="AcroExch.Document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52400"/>
                        <a:ext cx="5064125" cy="655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19400" y="5294313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dirty="0"/>
              <a:t>               Ben Nickle</a:t>
            </a:r>
          </a:p>
          <a:p>
            <a:pPr eaLnBrk="1" hangingPunct="1"/>
            <a:r>
              <a:rPr lang="en-US" sz="800" dirty="0"/>
              <a:t>   St. George Council Member</a:t>
            </a:r>
          </a:p>
        </p:txBody>
      </p:sp>
    </p:spTree>
    <p:extLst>
      <p:ext uri="{BB962C8B-B14F-4D97-AF65-F5344CB8AC3E}">
        <p14:creationId xmlns:p14="http://schemas.microsoft.com/office/powerpoint/2010/main" val="16880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/>
          <a:lstStyle/>
          <a:p>
            <a:pPr algn="ctr">
              <a:buNone/>
            </a:pPr>
            <a:r>
              <a:rPr lang="en-US" sz="8000" dirty="0" smtClean="0"/>
              <a:t>How is homelessness ended?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Affordable Housing</a:t>
            </a:r>
          </a:p>
          <a:p>
            <a:pPr algn="ctr">
              <a:buNone/>
            </a:pPr>
            <a:r>
              <a:rPr lang="en-US" sz="6000" dirty="0" smtClean="0"/>
              <a:t>Housing First</a:t>
            </a:r>
          </a:p>
          <a:p>
            <a:pPr algn="ctr">
              <a:buNone/>
            </a:pP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Housing First Principles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86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Move people into housing directly from streets and shelters without preconditions of treatment acceptance or compliance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Provider is obligated to bring robust non-coercive support services to the housing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Continued tenancy is </a:t>
            </a:r>
            <a:r>
              <a:rPr lang="en-US" b="1" dirty="0" smtClean="0"/>
              <a:t>not</a:t>
            </a:r>
            <a:r>
              <a:rPr lang="en-US" dirty="0" smtClean="0"/>
              <a:t> dependent on participation in services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Units are targeted to the most vulnerable homeless members of the community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78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Housing First – Utah Pilot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had heard about the Housing First concept developed in New York City</a:t>
            </a:r>
          </a:p>
          <a:p>
            <a:pPr eaLnBrk="1" hangingPunct="1"/>
            <a:r>
              <a:rPr lang="en-US" dirty="0" smtClean="0"/>
              <a:t>Would it work in Utah? </a:t>
            </a:r>
          </a:p>
          <a:p>
            <a:pPr eaLnBrk="1" hangingPunct="1"/>
            <a:r>
              <a:rPr lang="en-US" dirty="0" smtClean="0"/>
              <a:t>2005 pilot of the most difficult (17) to test it while a 100 unit facility was constructed</a:t>
            </a:r>
          </a:p>
          <a:p>
            <a:pPr eaLnBrk="1" hangingPunct="1"/>
            <a:r>
              <a:rPr lang="en-US" dirty="0" smtClean="0"/>
              <a:t>We became believers, especially case managers </a:t>
            </a:r>
          </a:p>
          <a:p>
            <a:pPr eaLnBrk="1" hangingPunct="1"/>
            <a:r>
              <a:rPr lang="en-US" dirty="0" smtClean="0"/>
              <a:t>Now operate with belief “all can be housed”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en-US" sz="3200" dirty="0" smtClean="0"/>
              <a:t>Sunrise Metro (100 units) – April 2007</a:t>
            </a:r>
          </a:p>
        </p:txBody>
      </p:sp>
      <p:pic>
        <p:nvPicPr>
          <p:cNvPr id="15363" name="Picture 3" descr="Housing &amp; Community Developmen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0400"/>
          <a:stretch>
            <a:fillRect/>
          </a:stretch>
        </p:blipFill>
        <p:spPr>
          <a:xfrm>
            <a:off x="4265613" y="2370138"/>
            <a:ext cx="3887787" cy="3014662"/>
          </a:xfrm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76400" y="1516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3733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u="sng" dirty="0"/>
              <a:t>Project Partners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</a:pPr>
            <a:r>
              <a:rPr lang="en-US" dirty="0"/>
              <a:t>Utah Division of Housing and Community Development</a:t>
            </a:r>
          </a:p>
          <a:p>
            <a:pPr marL="342900" indent="-342900" eaLnBrk="1" hangingPunct="1">
              <a:buFontTx/>
              <a:buChar char="•"/>
            </a:pPr>
            <a:r>
              <a:rPr lang="en-US" dirty="0"/>
              <a:t>Salt Lake City</a:t>
            </a:r>
          </a:p>
          <a:p>
            <a:pPr marL="342900" indent="-342900" eaLnBrk="1" hangingPunct="1">
              <a:buFontTx/>
              <a:buChar char="•"/>
            </a:pPr>
            <a:r>
              <a:rPr lang="en-US" dirty="0"/>
              <a:t>Salt Lake County</a:t>
            </a:r>
          </a:p>
          <a:p>
            <a:pPr marL="342900" indent="-342900" eaLnBrk="1" hangingPunct="1">
              <a:buFontTx/>
              <a:buChar char="•"/>
            </a:pPr>
            <a:r>
              <a:rPr lang="en-US" dirty="0"/>
              <a:t>Crusade for the Homeless (Private Foundation)</a:t>
            </a:r>
          </a:p>
          <a:p>
            <a:pPr marL="342900" indent="-342900" eaLnBrk="1" hangingPunct="1">
              <a:buFontTx/>
              <a:buChar char="•"/>
            </a:pPr>
            <a:r>
              <a:rPr lang="en-US" dirty="0"/>
              <a:t>George S. and Dolores Dore Eccles Foundation</a:t>
            </a:r>
          </a:p>
          <a:p>
            <a:pPr marL="342900" indent="-342900" eaLnBrk="1" hangingPunct="1">
              <a:buFontTx/>
              <a:buChar char="•"/>
            </a:pPr>
            <a:r>
              <a:rPr lang="en-US" dirty="0"/>
              <a:t>Church of Jesus Christ of Latter Day Saints</a:t>
            </a:r>
          </a:p>
          <a:p>
            <a:pPr marL="342900" indent="-342900" eaLnBrk="1" hangingPunct="1">
              <a:buFontTx/>
              <a:buChar char="•"/>
            </a:pPr>
            <a:r>
              <a:rPr lang="en-US" dirty="0"/>
              <a:t>Utah Housing Corporation</a:t>
            </a:r>
          </a:p>
          <a:p>
            <a:pPr marL="342900" indent="-342900" eaLnBrk="1" hangingPunct="1">
              <a:buFontTx/>
              <a:buChar char="•"/>
            </a:pPr>
            <a:r>
              <a:rPr lang="en-US" dirty="0"/>
              <a:t>American Express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Grace Mary Manor (84 units) – April 2008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417" y="1981200"/>
            <a:ext cx="5343165" cy="3886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pic>
        <p:nvPicPr>
          <p:cNvPr id="17411" name="Picture 3" descr="DSC0415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048" b="21429"/>
          <a:stretch>
            <a:fillRect/>
          </a:stretch>
        </p:blipFill>
        <p:spPr>
          <a:xfrm>
            <a:off x="0" y="1143000"/>
            <a:ext cx="8991600" cy="6400800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/>
              <a:t>Palmer Court (201 Units) – May 2009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83" y="462892"/>
            <a:ext cx="8448917" cy="609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88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160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		      Freedom Landing </a:t>
            </a:r>
            <a:br>
              <a:rPr lang="en-US" sz="2800" dirty="0" smtClean="0"/>
            </a:br>
            <a:r>
              <a:rPr lang="en-US" sz="2800" dirty="0" smtClean="0"/>
              <a:t>	Homeless Veterans (110 Units) -- Jan. 2010 </a:t>
            </a:r>
            <a:r>
              <a:rPr lang="en-US" sz="4000" dirty="0" smtClean="0"/>
              <a:t>  </a:t>
            </a:r>
          </a:p>
        </p:txBody>
      </p:sp>
      <p:pic>
        <p:nvPicPr>
          <p:cNvPr id="18435" name="Picture 3" descr="Days Inn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321" y="1981200"/>
            <a:ext cx="6613358" cy="38862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 </a:t>
            </a:r>
            <a:r>
              <a:rPr lang="en-US" sz="2800" dirty="0" smtClean="0"/>
              <a:t>Kelly Benson 55 and Older Homeless - June 2010 			(59 Units, 70 Beds)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19460" name="Picture 4" descr="Kelly Benson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484" name="Picture 2" descr="F:\DCC\Homeless\Photos\Valor House Rendering 2011-07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81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Bud Bailey Apartments – 134 Units </a:t>
            </a:r>
            <a:endParaRPr lang="en-US" dirty="0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Homeless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Homeless Trust Fund</a:t>
            </a:r>
          </a:p>
          <a:p>
            <a:pPr lvl="1"/>
            <a:r>
              <a:rPr lang="en-US" dirty="0" smtClean="0"/>
              <a:t>Tax check off donation by public</a:t>
            </a:r>
          </a:p>
          <a:p>
            <a:pPr lvl="1"/>
            <a:r>
              <a:rPr lang="en-US" dirty="0" smtClean="0"/>
              <a:t>Line item from general funds </a:t>
            </a:r>
          </a:p>
          <a:p>
            <a:r>
              <a:rPr lang="en-US" dirty="0" smtClean="0"/>
              <a:t>Tax Credit Finance Organization gave priority for permanent supportive housing</a:t>
            </a:r>
          </a:p>
          <a:p>
            <a:r>
              <a:rPr lang="en-US" dirty="0" smtClean="0"/>
              <a:t>State Housing Trust Fund</a:t>
            </a:r>
          </a:p>
          <a:p>
            <a:r>
              <a:rPr lang="en-US" dirty="0" smtClean="0"/>
              <a:t>HOME and CDBG funds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Homeless Funding --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Crusade for the Homeless Fund</a:t>
            </a:r>
          </a:p>
          <a:p>
            <a:pPr lvl="1"/>
            <a:r>
              <a:rPr lang="en-US" dirty="0" smtClean="0"/>
              <a:t>Significant business leader supported PSH</a:t>
            </a:r>
          </a:p>
          <a:p>
            <a:r>
              <a:rPr lang="en-US" dirty="0" smtClean="0"/>
              <a:t>Pay for Success funding</a:t>
            </a:r>
          </a:p>
          <a:p>
            <a:pPr lvl="1"/>
            <a:r>
              <a:rPr lang="en-US" dirty="0" smtClean="0"/>
              <a:t>Project implementation paid for by philanthropy and/or commercial impact lenders</a:t>
            </a:r>
          </a:p>
          <a:p>
            <a:pPr lvl="1"/>
            <a:r>
              <a:rPr lang="en-US" dirty="0" smtClean="0"/>
              <a:t>Government pays the lender as the project achieves the goals of reducing government costs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8001000" cy="28194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hlink"/>
                </a:solidFill>
              </a:rPr>
              <a:t>When your vision is crystal clear, taking action happens naturally.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800600" y="4953000"/>
            <a:ext cx="4343400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Thomas F. Crum,  “The Magic of Conflict”</a:t>
            </a:r>
          </a:p>
        </p:txBody>
      </p:sp>
      <p:pic>
        <p:nvPicPr>
          <p:cNvPr id="36868" name="Picture 4" descr="housingworksR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2743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the Success in Utah?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Champions</a:t>
            </a:r>
            <a:r>
              <a:rPr lang="en-US" dirty="0" smtClean="0"/>
              <a:t> for homeless citizens</a:t>
            </a:r>
          </a:p>
          <a:p>
            <a:r>
              <a:rPr lang="en-US" b="1" dirty="0" smtClean="0"/>
              <a:t>Collaboration</a:t>
            </a:r>
            <a:r>
              <a:rPr lang="en-US" dirty="0" smtClean="0"/>
              <a:t> among homeless service providers, funders, political leaders in cities, counties, and state</a:t>
            </a:r>
          </a:p>
          <a:p>
            <a:r>
              <a:rPr lang="en-US" b="1" dirty="0" smtClean="0"/>
              <a:t>Compassion </a:t>
            </a:r>
            <a:r>
              <a:rPr lang="en-US" dirty="0" smtClean="0"/>
              <a:t>for providing viable housing opportunities and services for our homeless 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7200" dirty="0" smtClean="0"/>
              <a:t>Champions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76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Characteristics of a Champion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91600" cy="4419600"/>
          </a:xfrm>
        </p:spPr>
        <p:txBody>
          <a:bodyPr/>
          <a:lstStyle/>
          <a:p>
            <a:r>
              <a:rPr lang="en-US" b="1" dirty="0" smtClean="0"/>
              <a:t>Energy</a:t>
            </a:r>
            <a:r>
              <a:rPr lang="en-US" dirty="0" smtClean="0"/>
              <a:t> – Begins and finishes projects</a:t>
            </a:r>
          </a:p>
          <a:p>
            <a:pPr lvl="1"/>
            <a:r>
              <a:rPr lang="en-US" dirty="0" smtClean="0"/>
              <a:t>Stamina &amp; staying power</a:t>
            </a:r>
          </a:p>
          <a:p>
            <a:pPr lvl="1"/>
            <a:r>
              <a:rPr lang="en-US" dirty="0" smtClean="0"/>
              <a:t>Enthusiasm &amp; optimism</a:t>
            </a:r>
          </a:p>
          <a:p>
            <a:pPr lvl="1"/>
            <a:r>
              <a:rPr lang="en-US" dirty="0" smtClean="0"/>
              <a:t>Sense of humor</a:t>
            </a:r>
          </a:p>
          <a:p>
            <a:r>
              <a:rPr lang="en-US" b="1" dirty="0" smtClean="0"/>
              <a:t>Bias to Act </a:t>
            </a:r>
            <a:r>
              <a:rPr lang="en-US" dirty="0" smtClean="0"/>
              <a:t>– Solve problems not decry them</a:t>
            </a:r>
          </a:p>
          <a:p>
            <a:pPr lvl="1"/>
            <a:r>
              <a:rPr lang="en-US" dirty="0" smtClean="0"/>
              <a:t>Focus on solutions</a:t>
            </a:r>
          </a:p>
          <a:p>
            <a:pPr lvl="1"/>
            <a:r>
              <a:rPr lang="en-US" dirty="0" smtClean="0"/>
              <a:t>Sense of urgency</a:t>
            </a:r>
          </a:p>
          <a:p>
            <a:pPr lvl="1"/>
            <a:r>
              <a:rPr lang="en-US" dirty="0" smtClean="0"/>
              <a:t>Opportunity driven</a:t>
            </a:r>
          </a:p>
        </p:txBody>
      </p:sp>
    </p:spTree>
    <p:extLst>
      <p:ext uri="{BB962C8B-B14F-4D97-AF65-F5344CB8AC3E}">
        <p14:creationId xmlns:p14="http://schemas.microsoft.com/office/powerpoint/2010/main" val="32227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Champions --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Results Oriented </a:t>
            </a:r>
            <a:r>
              <a:rPr lang="en-US" dirty="0"/>
              <a:t>– </a:t>
            </a:r>
            <a:r>
              <a:rPr lang="en-US" dirty="0" smtClean="0"/>
              <a:t>Outcome, not process matters most. Networking &amp; capacity building are the means, not the end</a:t>
            </a:r>
          </a:p>
          <a:p>
            <a:pPr lvl="1"/>
            <a:r>
              <a:rPr lang="en-US" dirty="0" smtClean="0"/>
              <a:t>Need for achievement</a:t>
            </a:r>
          </a:p>
          <a:p>
            <a:pPr lvl="1"/>
            <a:r>
              <a:rPr lang="en-US" dirty="0" smtClean="0"/>
              <a:t>Clear &amp; compelling vision for success</a:t>
            </a:r>
          </a:p>
          <a:p>
            <a:pPr lvl="1"/>
            <a:r>
              <a:rPr lang="en-US" dirty="0" smtClean="0"/>
              <a:t>Chart &amp; use 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Champions --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Personal Responsibility </a:t>
            </a:r>
            <a:r>
              <a:rPr lang="en-US" dirty="0"/>
              <a:t>– </a:t>
            </a:r>
            <a:r>
              <a:rPr lang="en-US" dirty="0" smtClean="0"/>
              <a:t>Take responsibility for their own </a:t>
            </a:r>
            <a:r>
              <a:rPr lang="en-US" dirty="0"/>
              <a:t>their behavior</a:t>
            </a:r>
          </a:p>
          <a:p>
            <a:r>
              <a:rPr lang="en-US" b="1" dirty="0" smtClean="0"/>
              <a:t>Belief </a:t>
            </a:r>
            <a:r>
              <a:rPr lang="en-US" b="1" dirty="0"/>
              <a:t>in Common Good </a:t>
            </a:r>
            <a:r>
              <a:rPr lang="en-US" dirty="0"/>
              <a:t>– </a:t>
            </a:r>
            <a:r>
              <a:rPr lang="en-US" dirty="0" smtClean="0"/>
              <a:t>Look beyond what is good for their families &amp; friends</a:t>
            </a:r>
          </a:p>
          <a:p>
            <a:pPr lvl="1"/>
            <a:r>
              <a:rPr lang="en-US" dirty="0" smtClean="0"/>
              <a:t>See &amp; feel impacts on others</a:t>
            </a:r>
          </a:p>
          <a:p>
            <a:pPr lvl="1"/>
            <a:r>
              <a:rPr lang="en-US" dirty="0" smtClean="0"/>
              <a:t>Builds on diversity</a:t>
            </a:r>
          </a:p>
          <a:p>
            <a:pPr lvl="1"/>
            <a:r>
              <a:rPr lang="en-US" dirty="0" smtClean="0"/>
              <a:t>Activate shared values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98042</TotalTime>
  <Words>1525</Words>
  <Application>Microsoft Office PowerPoint</Application>
  <PresentationFormat>On-screen Show (4:3)</PresentationFormat>
  <Paragraphs>421</Paragraphs>
  <Slides>46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Arial Rounded MT Bold</vt:lpstr>
      <vt:lpstr>Times New Roman</vt:lpstr>
      <vt:lpstr>Wingdings</vt:lpstr>
      <vt:lpstr>Pixel</vt:lpstr>
      <vt:lpstr>Acrobat Document</vt:lpstr>
      <vt:lpstr> </vt:lpstr>
      <vt:lpstr> </vt:lpstr>
      <vt:lpstr> </vt:lpstr>
      <vt:lpstr>PowerPoint Presentation</vt:lpstr>
      <vt:lpstr>Why the Success in Utah?</vt:lpstr>
      <vt:lpstr> </vt:lpstr>
      <vt:lpstr>Characteristics of a Champion</vt:lpstr>
      <vt:lpstr>Champions -- Continued</vt:lpstr>
      <vt:lpstr>Champions -- Continued</vt:lpstr>
      <vt:lpstr>Champions -- Continued</vt:lpstr>
      <vt:lpstr> </vt:lpstr>
      <vt:lpstr> </vt:lpstr>
      <vt:lpstr>Vision Statement</vt:lpstr>
      <vt:lpstr> </vt:lpstr>
      <vt:lpstr>State of Utah Vision </vt:lpstr>
      <vt:lpstr>Stakeholders</vt:lpstr>
      <vt:lpstr>Homeless Committee</vt:lpstr>
      <vt:lpstr> </vt:lpstr>
      <vt:lpstr> </vt:lpstr>
      <vt:lpstr>Who Are the Homeless?</vt:lpstr>
      <vt:lpstr>I chose the road less traveled and now I don’t know where the hell I am.</vt:lpstr>
      <vt:lpstr> </vt:lpstr>
      <vt:lpstr>National Effort on Chronic and Veteran Homelessness </vt:lpstr>
      <vt:lpstr>Cost of Homelessness </vt:lpstr>
      <vt:lpstr>LA County Study (Jan, 2016)</vt:lpstr>
      <vt:lpstr>Utah – Chronic Homelessness Housing Opportunities End of 2015</vt:lpstr>
      <vt:lpstr> </vt:lpstr>
      <vt:lpstr>Homeless Coordinating Committee </vt:lpstr>
      <vt:lpstr>Homeless Coordinating Committee Organization</vt:lpstr>
      <vt:lpstr>AOG/COG Homeless Coordinating Committee (Model)</vt:lpstr>
      <vt:lpstr>PowerPoint Presentation</vt:lpstr>
      <vt:lpstr>PowerPoint Presentation</vt:lpstr>
      <vt:lpstr> </vt:lpstr>
      <vt:lpstr> </vt:lpstr>
      <vt:lpstr>Housing First Principles</vt:lpstr>
      <vt:lpstr>Housing First – Utah Pilot</vt:lpstr>
      <vt:lpstr>Sunrise Metro (100 units) – April 2007</vt:lpstr>
      <vt:lpstr>Grace Mary Manor (84 units) – April 2008</vt:lpstr>
      <vt:lpstr> </vt:lpstr>
      <vt:lpstr>        Freedom Landing   Homeless Veterans (110 Units) -- Jan. 2010   </vt:lpstr>
      <vt:lpstr> Kelly Benson 55 and Older Homeless - June 2010    (59 Units, 70 Beds) </vt:lpstr>
      <vt:lpstr> </vt:lpstr>
      <vt:lpstr> </vt:lpstr>
      <vt:lpstr>Homeless Funding</vt:lpstr>
      <vt:lpstr>Homeless Funding -- Continued</vt:lpstr>
      <vt:lpstr>When your vision is crystal clear, taking action happens naturally.</vt:lpstr>
    </vt:vector>
  </TitlesOfParts>
  <Company>LDS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Vision</dc:title>
  <dc:creator>PARTRIDGECW</dc:creator>
  <cp:lastModifiedBy>Rutledge, Erica</cp:lastModifiedBy>
  <cp:revision>4847</cp:revision>
  <cp:lastPrinted>2016-03-28T02:22:22Z</cp:lastPrinted>
  <dcterms:created xsi:type="dcterms:W3CDTF">2006-02-15T20:15:23Z</dcterms:created>
  <dcterms:modified xsi:type="dcterms:W3CDTF">2016-09-27T20:49:47Z</dcterms:modified>
</cp:coreProperties>
</file>