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371" r:id="rId2"/>
    <p:sldId id="491" r:id="rId3"/>
    <p:sldId id="456" r:id="rId4"/>
    <p:sldId id="468" r:id="rId5"/>
    <p:sldId id="462" r:id="rId6"/>
    <p:sldId id="490" r:id="rId7"/>
    <p:sldId id="470" r:id="rId8"/>
    <p:sldId id="469" r:id="rId9"/>
    <p:sldId id="472" r:id="rId10"/>
    <p:sldId id="473" r:id="rId11"/>
    <p:sldId id="479" r:id="rId12"/>
    <p:sldId id="474" r:id="rId13"/>
    <p:sldId id="492" r:id="rId1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0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0A3"/>
    <a:srgbClr val="EBEFF3"/>
    <a:srgbClr val="F68D36"/>
    <a:srgbClr val="EF7521"/>
    <a:srgbClr val="F57B17"/>
    <a:srgbClr val="F68E38"/>
    <a:srgbClr val="FF6601"/>
    <a:srgbClr val="FFFFCC"/>
    <a:srgbClr val="FFFF99"/>
    <a:srgbClr val="5F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8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47" d="100"/>
          <a:sy n="47" d="100"/>
        </p:scale>
        <p:origin x="2170" y="48"/>
      </p:cViewPr>
      <p:guideLst>
        <p:guide orient="horz" pos="2820"/>
        <p:guide pos="2122"/>
        <p:guide orient="horz" pos="2932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43183" cy="465617"/>
          </a:xfrm>
          <a:prstGeom prst="rect">
            <a:avLst/>
          </a:prstGeom>
        </p:spPr>
        <p:txBody>
          <a:bodyPr vert="horz" lIns="91272" tIns="45637" rIns="91272" bIns="456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14" y="3"/>
            <a:ext cx="3043183" cy="465617"/>
          </a:xfrm>
          <a:prstGeom prst="rect">
            <a:avLst/>
          </a:prstGeom>
        </p:spPr>
        <p:txBody>
          <a:bodyPr vert="horz" wrap="square" lIns="91272" tIns="45637" rIns="91272" bIns="45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E674DA-D862-4F87-BC12-DF2CF8137799}" type="datetimeFigureOut">
              <a:rPr lang="en-US" altLang="en-US"/>
              <a:pPr>
                <a:defRPr/>
              </a:pPr>
              <a:t>7/20/2016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3493"/>
            <a:ext cx="3043183" cy="464015"/>
          </a:xfrm>
          <a:prstGeom prst="rect">
            <a:avLst/>
          </a:prstGeom>
        </p:spPr>
        <p:txBody>
          <a:bodyPr vert="horz" lIns="91272" tIns="45637" rIns="91272" bIns="456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14" y="8843493"/>
            <a:ext cx="3043183" cy="464015"/>
          </a:xfrm>
          <a:prstGeom prst="rect">
            <a:avLst/>
          </a:prstGeom>
        </p:spPr>
        <p:txBody>
          <a:bodyPr vert="horz" wrap="square" lIns="91272" tIns="45637" rIns="91272" bIns="456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600A25-7D99-453B-ADB3-AFCD38C09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4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43183" cy="465617"/>
          </a:xfrm>
          <a:prstGeom prst="rect">
            <a:avLst/>
          </a:prstGeom>
        </p:spPr>
        <p:txBody>
          <a:bodyPr vert="horz" lIns="93007" tIns="46503" rIns="93007" bIns="465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14" y="3"/>
            <a:ext cx="3043183" cy="465617"/>
          </a:xfrm>
          <a:prstGeom prst="rect">
            <a:avLst/>
          </a:prstGeom>
        </p:spPr>
        <p:txBody>
          <a:bodyPr vert="horz" wrap="square" lIns="93007" tIns="46503" rIns="93007" bIns="465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7F574E-64A8-460F-BAF4-167755D6654A}" type="datetimeFigureOut">
              <a:rPr lang="en-US" altLang="en-US"/>
              <a:pPr>
                <a:defRPr/>
              </a:pPr>
              <a:t>7/20/2016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5325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07" tIns="46503" rIns="93007" bIns="465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8" y="4422546"/>
            <a:ext cx="5622015" cy="4188935"/>
          </a:xfrm>
          <a:prstGeom prst="rect">
            <a:avLst/>
          </a:prstGeom>
        </p:spPr>
        <p:txBody>
          <a:bodyPr vert="horz" lIns="93007" tIns="46503" rIns="93007" bIns="465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3493"/>
            <a:ext cx="3043183" cy="464015"/>
          </a:xfrm>
          <a:prstGeom prst="rect">
            <a:avLst/>
          </a:prstGeom>
        </p:spPr>
        <p:txBody>
          <a:bodyPr vert="horz" lIns="93007" tIns="46503" rIns="93007" bIns="465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14" y="8843493"/>
            <a:ext cx="3043183" cy="464015"/>
          </a:xfrm>
          <a:prstGeom prst="rect">
            <a:avLst/>
          </a:prstGeom>
        </p:spPr>
        <p:txBody>
          <a:bodyPr vert="horz" wrap="square" lIns="93007" tIns="46503" rIns="93007" bIns="465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8E1D99-0E47-4201-8F89-D762C0781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908985">
              <a:buFont typeface="Arial" panose="020B0604020202020204" pitchFamily="34" charset="0"/>
              <a:buNone/>
            </a:pPr>
            <a:endParaRPr lang="en-US" dirty="0">
              <a:cs typeface="Arial" pitchFamily="34" charset="0"/>
            </a:endParaRPr>
          </a:p>
          <a:p>
            <a:pPr marL="170434" indent="-170434" defTabSz="908985">
              <a:buFont typeface="Arial" panose="020B0604020202020204" pitchFamily="34" charset="0"/>
              <a:buChar char="•"/>
              <a:defRPr/>
            </a:pPr>
            <a:endParaRPr lang="en-US" b="1" u="sng" dirty="0">
              <a:cs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371" indent="-28552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110" indent="-2284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954" indent="-2284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798" indent="-2284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642" indent="-228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484" indent="-228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6329" indent="-228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3172" indent="-228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D8A0C4-0E93-4C42-A89C-702644D71CB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054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RoadX</a:t>
            </a:r>
            <a:r>
              <a:rPr lang="en-US" baseline="0" dirty="0" smtClean="0"/>
              <a:t> Video.  If you can’t play the video you can switch this slide out for Slide 18.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Note, slides 18-23 provide a bit more detail about the current active projects under </a:t>
            </a:r>
            <a:r>
              <a:rPr lang="en-US" baseline="0" dirty="0" err="1" smtClean="0"/>
              <a:t>RoadX</a:t>
            </a:r>
            <a:r>
              <a:rPr lang="en-US" baseline="0" dirty="0" smtClean="0"/>
              <a:t> if people ask for specifics, you can jump to those slides to talk about I-70 Connected Vehicles, and I-25 Managed Motorways.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90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46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5" tIns="46575" rIns="93175" bIns="46575" anchor="t" anchorCtr="0">
            <a:noAutofit/>
          </a:bodyPr>
          <a:lstStyle/>
          <a:p>
            <a:pPr>
              <a:defRPr/>
            </a:pPr>
            <a:r>
              <a:rPr lang="en-US" dirty="0" smtClean="0"/>
              <a:t>I-70 Mountain Express Lane - 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Jan 2 weekend had record-setting traffic days. 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The Express Lane helped reduce overall travel times </a:t>
            </a:r>
            <a:r>
              <a:rPr lang="en-US" b="1" dirty="0" smtClean="0"/>
              <a:t>for all lanes</a:t>
            </a:r>
            <a:r>
              <a:rPr lang="en-US" dirty="0" smtClean="0"/>
              <a:t>, especially</a:t>
            </a:r>
            <a:r>
              <a:rPr lang="en-US" baseline="0" dirty="0" smtClean="0"/>
              <a:t> clearing incidents/</a:t>
            </a:r>
            <a:r>
              <a:rPr lang="en-US" dirty="0" smtClean="0"/>
              <a:t>crashes in the corridor. 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EXAMPLE Comparing Martin Luther King Holiday 2012 to 2016 (2012 is pre construction; 2016 is post construction)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MLK 2012 at</a:t>
            </a:r>
            <a:r>
              <a:rPr lang="en-US" baseline="0" dirty="0" smtClean="0"/>
              <a:t> 4 p.m. travel times in all lanes = around</a:t>
            </a:r>
            <a:r>
              <a:rPr lang="en-US" dirty="0" smtClean="0"/>
              <a:t> 23 minutes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MLK 2016 at 4 p.m. travel times in all lanes = around 17 minutes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b="1" dirty="0" smtClean="0"/>
              <a:t>RESULTS </a:t>
            </a:r>
            <a:r>
              <a:rPr lang="en-US" b="1" dirty="0" smtClean="0">
                <a:sym typeface="Wingdings" panose="05000000000000000000" pitchFamily="2" charset="2"/>
              </a:rPr>
              <a:t> REDUCED TRAVEL TIME 26 %</a:t>
            </a:r>
            <a:r>
              <a:rPr lang="en-US" b="1" baseline="0" dirty="0" smtClean="0">
                <a:sym typeface="Wingdings" panose="05000000000000000000" pitchFamily="2" charset="2"/>
              </a:rPr>
              <a:t> (BY 6 MINUTES) </a:t>
            </a:r>
          </a:p>
          <a:p>
            <a:pPr marL="628650" lvl="1" indent="-171450">
              <a:buFontTx/>
              <a:buChar char="-"/>
              <a:defRPr/>
            </a:pPr>
            <a:endParaRPr lang="en-US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MLK</a:t>
            </a:r>
            <a:r>
              <a:rPr lang="en-US" baseline="0" dirty="0" smtClean="0"/>
              <a:t> 2012 after 7:30 p.m. travel times in all lanes was </a:t>
            </a:r>
            <a:r>
              <a:rPr lang="en-US" dirty="0" smtClean="0"/>
              <a:t>and 17 to 33 minutes</a:t>
            </a:r>
            <a:endParaRPr lang="en-US" baseline="0" dirty="0" smtClean="0"/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MLK 2016 after 7:30 p.m. travel times in all lanes was 14-16 minutes</a:t>
            </a:r>
            <a:endParaRPr lang="en-US" baseline="0" dirty="0" smtClean="0"/>
          </a:p>
          <a:p>
            <a:pPr marL="628650" lvl="1" indent="-171450">
              <a:buFontTx/>
              <a:buChar char="-"/>
              <a:defRPr/>
            </a:pPr>
            <a:r>
              <a:rPr lang="en-US" b="1" baseline="0" dirty="0" smtClean="0">
                <a:sym typeface="Wingdings" panose="05000000000000000000" pitchFamily="2" charset="2"/>
              </a:rPr>
              <a:t>RESULTS REDUCED TRAVEL TIMES AS MUCH AS 52 %</a:t>
            </a:r>
          </a:p>
          <a:p>
            <a:pPr marL="457200" lvl="1" indent="0">
              <a:buFontTx/>
              <a:buNone/>
              <a:defRPr/>
            </a:pPr>
            <a:endParaRPr lang="en-US" b="1" dirty="0" smtClean="0"/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endParaRPr sz="1400" dirty="0"/>
          </a:p>
          <a:p>
            <a:pPr>
              <a:spcBef>
                <a:spcPts val="360"/>
              </a:spcBef>
              <a:spcAft>
                <a:spcPts val="0"/>
              </a:spcAft>
              <a:buSzPct val="25000"/>
              <a:defRPr/>
            </a:pPr>
            <a:r>
              <a:rPr lang="en-US" b="1" u="sng" dirty="0" smtClean="0"/>
              <a:t>Factoids: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Opened Mid-December 2015 (Dec. 13, 2015)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Only closed one day due to snowstorm (12/12/15 – the original opening day)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Toll price around $6 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Open 73 days a year: weekends and holidays. Won’t be open in mud and shoulder seasons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Eager to see how lane performs w Summer traffic – which is heavier than winter, and we see more RVs and trailers on the corridor</a:t>
            </a: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Some other talking points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Planning Time for EB I-70 on Sundays last winter averaged 119 minutes to arrive on time (53 minutes free flow)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Planning Time for EB I-70 on Sundays so far this winter averaged 66 minutes to arrive on time,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 19% decrease savings of 53 minutes...a HUGE increase in travel reliability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171450" indent="-171450">
              <a:spcBef>
                <a:spcPts val="360"/>
              </a:spcBef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>
              <a:spcBef>
                <a:spcPts val="360"/>
              </a:spcBef>
              <a:spcAft>
                <a:spcPts val="0"/>
              </a:spcAft>
              <a:buSzPct val="25000"/>
              <a:defRPr/>
            </a:pPr>
            <a:endParaRPr lang="en-US" baseline="0" dirty="0" smtClean="0"/>
          </a:p>
        </p:txBody>
      </p:sp>
      <p:sp>
        <p:nvSpPr>
          <p:cNvPr id="23556" name="Shape 248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75" rIns="93175" bIns="4657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25000"/>
            </a:pPr>
            <a:fld id="{8E41DDEF-9E1A-4F25-B207-33DB32B3EDB4}" type="slidenum">
              <a:rPr lang="en-US" altLang="en-US" smtClean="0">
                <a:solidFill>
                  <a:srgbClr val="000000"/>
                </a:solidFill>
                <a:sym typeface="Calibri" panose="020F0502020204030204" pitchFamily="34" charset="0"/>
              </a:rPr>
              <a:pPr>
                <a:buSzPct val="25000"/>
              </a:pPr>
              <a:t>11</a:t>
            </a:fld>
            <a:endParaRPr lang="en-US" altLang="en-US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6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304800"/>
            <a:ext cx="4265613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622448"/>
            <a:ext cx="6448752" cy="5440671"/>
          </a:xfrm>
        </p:spPr>
        <p:txBody>
          <a:bodyPr/>
          <a:lstStyle/>
          <a:p>
            <a:pPr algn="just" defTabSz="90382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j-lt"/>
                <a:cs typeface="Arial" pitchFamily="34" charset="0"/>
              </a:rPr>
              <a:t>Notes</a:t>
            </a:r>
          </a:p>
          <a:p>
            <a:pPr marL="169466" indent="-169466" algn="just" defTabSz="903824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u="sng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4BB20-4124-4484-93CD-8DA2B7D149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cs typeface="Arial" pitchFamily="34" charset="0"/>
              </a:rPr>
              <a:t>NOTES </a:t>
            </a:r>
            <a:endParaRPr lang="en-US" b="1" u="sng" dirty="0" smtClean="0">
              <a:cs typeface="Arial" pitchFamily="34" charset="0"/>
            </a:endParaRPr>
          </a:p>
          <a:p>
            <a:pPr>
              <a:defRPr/>
            </a:pPr>
            <a:endParaRPr lang="en-US" altLang="en-US" b="0" u="none" baseline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b="0" u="none" baseline="0" dirty="0" smtClean="0">
                <a:latin typeface="Arial" pitchFamily="34" charset="0"/>
                <a:cs typeface="Arial" pitchFamily="34" charset="0"/>
              </a:rPr>
              <a:t>CDOT continues to strive towards being the best DOT</a:t>
            </a:r>
          </a:p>
          <a:p>
            <a:pPr>
              <a:defRPr/>
            </a:pPr>
            <a:endParaRPr lang="en-US" altLang="en-US" b="0" u="none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Slide shows just a few of CDOT’s responsibilities- (NOTE TO SHAILEN:  no need to go through details,</a:t>
            </a:r>
            <a:r>
              <a:rPr lang="en-US" baseline="0" dirty="0" smtClean="0"/>
              <a:t> but you can pause here and tell your story of your 1,100 mile, 3-day tour, and the R4 maintenance guy joking about how many snow plows Delaware has- this would be a good time to tell that story if you didn’t tell it during confirmation.)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2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cs typeface="Arial" pitchFamily="34" charset="0"/>
              </a:rPr>
              <a:t>NOTES </a:t>
            </a:r>
            <a:endParaRPr lang="en-US" altLang="en-US" baseline="0" dirty="0" smtClean="0">
              <a:latin typeface="Arial" pitchFamily="34" charset="0"/>
              <a:cs typeface="Arial" pitchFamily="34" charset="0"/>
            </a:endParaRPr>
          </a:p>
          <a:p>
            <a:pPr marL="167953" indent="-167953">
              <a:buFont typeface="Arial" pitchFamily="34" charset="0"/>
              <a:buChar char="•"/>
              <a:defRPr/>
            </a:pP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CDOT’s goal is to be the best DOT in the country.</a:t>
            </a:r>
          </a:p>
          <a:p>
            <a:pPr marL="167953" indent="-167953">
              <a:buFont typeface="Arial" pitchFamily="34" charset="0"/>
              <a:buChar char="•"/>
              <a:defRPr/>
            </a:pP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How we get there is by focusing on our customers and by integrating new, creative approaches into how we have traditionally done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7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4160838"/>
            <a:ext cx="6484937" cy="4156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/>
              <a:t>This is kind of our starting point- what has happened since 1991 (the last time the state gas tax was increased). 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Even with ongoing efforts</a:t>
            </a:r>
            <a:r>
              <a:rPr lang="en-US" altLang="en-US" baseline="0" dirty="0" smtClean="0"/>
              <a:t> to create and implement </a:t>
            </a:r>
            <a:r>
              <a:rPr lang="en-US" altLang="en-US" dirty="0" smtClean="0"/>
              <a:t>efficiencies</a:t>
            </a:r>
            <a:r>
              <a:rPr lang="en-US" altLang="en-US" baseline="0" dirty="0" smtClean="0"/>
              <a:t> CDOT continues to fall behind. This slide helps illustrate why.</a:t>
            </a:r>
          </a:p>
          <a:p>
            <a:pPr>
              <a:defRPr/>
            </a:pPr>
            <a:endParaRPr lang="en-US" altLang="en-US" baseline="0" dirty="0" smtClean="0"/>
          </a:p>
          <a:p>
            <a:pPr>
              <a:defRPr/>
            </a:pPr>
            <a:r>
              <a:rPr lang="en-US" altLang="en-US" baseline="0" dirty="0" smtClean="0"/>
              <a:t>CO Population projections:</a:t>
            </a:r>
          </a:p>
          <a:p>
            <a:pPr>
              <a:defRPr/>
            </a:pPr>
            <a:endParaRPr lang="en-US" altLang="en-US" baseline="0" dirty="0" smtClean="0"/>
          </a:p>
          <a:p>
            <a:pPr>
              <a:defRPr/>
            </a:pPr>
            <a:r>
              <a:rPr lang="en-US" altLang="en-US" dirty="0" smtClean="0"/>
              <a:t> Currently 2015: 5,439,000</a:t>
            </a:r>
          </a:p>
          <a:p>
            <a:pPr>
              <a:defRPr/>
            </a:pPr>
            <a:r>
              <a:rPr lang="en-US" altLang="en-US" dirty="0" smtClean="0"/>
              <a:t>Future 2040: 7,752,000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Increase = +2,313,000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8580CF0-AFC3-4109-89A8-335812D6BF7E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the ratio</a:t>
            </a:r>
            <a:r>
              <a:rPr lang="en-US" baseline="0" dirty="0" smtClean="0"/>
              <a:t> of state vs federal funds used in DOT </a:t>
            </a:r>
            <a:r>
              <a:rPr lang="en-US" u="sng" baseline="0" dirty="0" smtClean="0"/>
              <a:t>capital construction projects- </a:t>
            </a:r>
            <a:r>
              <a:rPr lang="en-US" u="none" baseline="0" dirty="0" smtClean="0"/>
              <a:t>Colorado relies on federal funds more than most neighboring states.  </a:t>
            </a:r>
          </a:p>
          <a:p>
            <a:endParaRPr lang="en-US" u="non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baseline="0" dirty="0" smtClean="0"/>
              <a:t>2 of every 3 capital construction dollars comes from the federal government.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federal government continues the debate over how to fund the nation’s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States</a:t>
            </a:r>
            <a:r>
              <a:rPr lang="en-US" baseline="0" dirty="0" smtClean="0"/>
              <a:t> are left with uncertainty on whether we can rely on federal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Many states around Colorado have raised gas or other taxes to fund transportation.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Utah is a good one to call out here- they have an inverse ratio, where nearly 2/3 of their construction budget is state dollars, and they are a prime competitor for new jobs and tourism dollars.  They have “figured it out”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4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78025" y="161925"/>
            <a:ext cx="2979738" cy="223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3534" y="2743199"/>
            <a:ext cx="6867031" cy="65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17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b="1" u="sng" dirty="0" smtClean="0"/>
          </a:p>
          <a:p>
            <a:pPr defTabSz="4617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="1" u="sng" dirty="0" smtClean="0"/>
              <a:t>Pavement:  </a:t>
            </a:r>
            <a:r>
              <a:rPr lang="en-US" altLang="en-US" baseline="0" dirty="0" smtClean="0"/>
              <a:t>Nationally accepted measure based on </a:t>
            </a:r>
            <a:r>
              <a:rPr lang="en-US" altLang="en-US" baseline="0" dirty="0" smtClean="0">
                <a:solidFill>
                  <a:schemeClr val="tx1"/>
                </a:solidFill>
              </a:rPr>
              <a:t>IRI (International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Roughness</a:t>
            </a:r>
            <a:r>
              <a:rPr lang="en-US" altLang="en-US" baseline="0" dirty="0" smtClean="0">
                <a:solidFill>
                  <a:schemeClr val="tx1"/>
                </a:solidFill>
              </a:rPr>
              <a:t> Index)</a:t>
            </a:r>
            <a:r>
              <a:rPr lang="en-US" altLang="en-US" dirty="0" smtClean="0">
                <a:solidFill>
                  <a:schemeClr val="tx1"/>
                </a:solidFill>
              </a:rPr>
              <a:t> where lower IRI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represents 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smoother pavement. </a:t>
            </a:r>
            <a:r>
              <a:rPr lang="en-US" altLang="en-US" baseline="0" dirty="0" smtClean="0">
                <a:solidFill>
                  <a:schemeClr val="tx1"/>
                </a:solidFill>
              </a:rPr>
              <a:t>  The ranking is based on the percent of NHS highways with poor </a:t>
            </a:r>
            <a:r>
              <a:rPr lang="en-US" altLang="en-US" dirty="0" err="1" smtClean="0"/>
              <a:t>r</a:t>
            </a:r>
            <a:r>
              <a:rPr lang="en-US" altLang="en-US" baseline="0" dirty="0" err="1" smtClean="0">
                <a:solidFill>
                  <a:schemeClr val="tx1"/>
                </a:solidFill>
              </a:rPr>
              <a:t>ideability</a:t>
            </a:r>
            <a:r>
              <a:rPr lang="en-US" altLang="en-US" baseline="0" dirty="0" smtClean="0">
                <a:solidFill>
                  <a:schemeClr val="tx1"/>
                </a:solidFill>
              </a:rPr>
              <a:t>,</a:t>
            </a:r>
            <a:r>
              <a:rPr lang="en-US" altLang="en-US" dirty="0" smtClean="0"/>
              <a:t> which is calculated by dividing all NHS miles with IRI &gt; 170 over total NHS miles.</a:t>
            </a:r>
            <a:endParaRPr lang="en-US" altLang="en-US" baseline="0" dirty="0" smtClean="0">
              <a:solidFill>
                <a:schemeClr val="tx1"/>
              </a:solidFill>
            </a:endParaRPr>
          </a:p>
          <a:p>
            <a:pPr rtl="0" fontAlgn="base"/>
            <a:endParaRPr lang="en-US" b="1" u="sng" dirty="0">
              <a:ea typeface="MS PGothic" panose="020B0600070205080204" pitchFamily="34" charset="-128"/>
              <a:cs typeface="MS PGothic" charset="0"/>
            </a:endParaRPr>
          </a:p>
          <a:p>
            <a:pPr rtl="0" fontAlgn="base"/>
            <a:r>
              <a:rPr lang="en-US" b="1" u="sng" dirty="0">
                <a:ea typeface="MS PGothic" panose="020B0600070205080204" pitchFamily="34" charset="-128"/>
                <a:cs typeface="MS PGothic" charset="0"/>
              </a:rPr>
              <a:t>Bridge</a:t>
            </a:r>
            <a:r>
              <a:rPr lang="en-US" b="1" u="sng" dirty="0" smtClean="0">
                <a:ea typeface="MS PGothic" panose="020B0600070205080204" pitchFamily="34" charset="-128"/>
                <a:cs typeface="MS PGothic" charset="0"/>
              </a:rPr>
              <a:t>: 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MAP-21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measure, uses % of Structurally Deficient Deck Area as the measure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.  The state benefits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not only from having the FASTER Bridge funds, but also having a younger infrastructure than East 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Coast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states.  For instance, 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Utah </a:t>
            </a:r>
            <a:r>
              <a:rPr lang="en-US" dirty="0">
                <a:ea typeface="MS PGothic" panose="020B0600070205080204" pitchFamily="34" charset="-128"/>
                <a:cs typeface="MS PGothic" charset="0"/>
              </a:rPr>
              <a:t>is ranked best, and Rhode Island is ranked last</a:t>
            </a:r>
            <a:r>
              <a:rPr lang="en-US" dirty="0" smtClean="0">
                <a:ea typeface="MS PGothic" panose="020B0600070205080204" pitchFamily="34" charset="-128"/>
                <a:cs typeface="MS PGothic" charset="0"/>
              </a:rPr>
              <a:t>.</a:t>
            </a:r>
            <a:endParaRPr lang="en-US" dirty="0">
              <a:ea typeface="MS PGothic" panose="020B0600070205080204" pitchFamily="34" charset="-128"/>
              <a:cs typeface="MS PGothic" charset="0"/>
            </a:endParaRPr>
          </a:p>
          <a:p>
            <a:pPr defTabSz="461733"/>
            <a:endParaRPr lang="en-US" altLang="en-US" b="1" u="sng" dirty="0" smtClean="0"/>
          </a:p>
          <a:p>
            <a:pPr defTabSz="461733"/>
            <a:r>
              <a:rPr lang="en-US" altLang="en-US" b="1" u="sng" dirty="0" smtClean="0"/>
              <a:t>Congestion (System Reliability):  </a:t>
            </a:r>
            <a:r>
              <a:rPr lang="en-US" altLang="en-US" dirty="0" smtClean="0"/>
              <a:t>Texas Transportation Institute </a:t>
            </a:r>
            <a:r>
              <a:rPr lang="en-US" altLang="en-US" dirty="0"/>
              <a:t>Urban Mobility </a:t>
            </a:r>
            <a:r>
              <a:rPr lang="en-US" altLang="en-US" dirty="0" smtClean="0"/>
              <a:t>Scorecard:  Denver</a:t>
            </a:r>
            <a:r>
              <a:rPr lang="en-US" altLang="en-US" baseline="0" dirty="0" smtClean="0"/>
              <a:t> is 28</a:t>
            </a:r>
            <a:r>
              <a:rPr lang="en-US" altLang="en-US" baseline="30000" dirty="0" smtClean="0"/>
              <a:t>th</a:t>
            </a:r>
            <a:r>
              <a:rPr lang="en-US" altLang="en-US" baseline="0" dirty="0" smtClean="0"/>
              <a:t> for this measure using a</a:t>
            </a:r>
            <a:r>
              <a:rPr lang="en-US" altLang="en-US" dirty="0" smtClean="0"/>
              <a:t>nnual </a:t>
            </a:r>
            <a:r>
              <a:rPr lang="en-US" altLang="en-US" dirty="0"/>
              <a:t>hours of delay per auto </a:t>
            </a:r>
            <a:r>
              <a:rPr lang="en-US" altLang="en-US" dirty="0" smtClean="0"/>
              <a:t>commuter.</a:t>
            </a:r>
            <a:endParaRPr lang="en-US" altLang="en-US" baseline="0" dirty="0" smtClean="0"/>
          </a:p>
          <a:p>
            <a:pPr defTabSz="461733"/>
            <a:endParaRPr lang="en-US" altLang="en-US" dirty="0" smtClean="0"/>
          </a:p>
          <a:p>
            <a:pPr defTabSz="461733"/>
            <a:r>
              <a:rPr lang="en-US" altLang="en-US" b="1" u="sng" dirty="0" smtClean="0"/>
              <a:t>Fatalities:  </a:t>
            </a:r>
            <a:r>
              <a:rPr lang="en-US" altLang="en-US" dirty="0" smtClean="0"/>
              <a:t>Rankings are based on fatality rates per 100M vehicle miles traveled.  </a:t>
            </a:r>
          </a:p>
          <a:p>
            <a:pPr defTabSz="461733"/>
            <a:endParaRPr lang="en-US" altLang="en-US" dirty="0" smtClean="0"/>
          </a:p>
          <a:p>
            <a:pPr defTabSz="457200">
              <a:defRPr/>
            </a:pPr>
            <a:r>
              <a:rPr lang="en-US" altLang="en-US" b="1" u="sng" dirty="0" smtClean="0"/>
              <a:t>Bike Friendliness:</a:t>
            </a:r>
            <a:r>
              <a:rPr lang="en-US" altLang="en-US" b="1" dirty="0" smtClean="0"/>
              <a:t>  </a:t>
            </a:r>
            <a:r>
              <a:rPr lang="en-US" altLang="en-US" dirty="0" smtClean="0"/>
              <a:t>Using latest rankings from The League of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American Bicyclists.  Criteria used for these rankings include: Infrastructure and funding, Legislation and enforcement, Policies and programs, Education and encouragement, and Evaluation and planning.</a:t>
            </a:r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defTabSz="461733"/>
            <a:endParaRPr lang="en-US" altLang="en-US" dirty="0" smtClean="0"/>
          </a:p>
          <a:p>
            <a:pPr defTabSz="461733"/>
            <a:r>
              <a:rPr lang="en-US" altLang="en-US" b="1" u="sng" dirty="0" smtClean="0"/>
              <a:t>Transit Utilization</a:t>
            </a:r>
            <a:r>
              <a:rPr lang="en-US" altLang="en-US" dirty="0" smtClean="0"/>
              <a:t>: Rankings are based on total unlinked trips and total transit revenue miles.  Using </a:t>
            </a:r>
            <a:r>
              <a:rPr lang="en-US" altLang="en-US" dirty="0"/>
              <a:t>latest </a:t>
            </a:r>
            <a:r>
              <a:rPr lang="en-US" altLang="en-US" dirty="0" smtClean="0"/>
              <a:t>tables from the National Transit Database.</a:t>
            </a:r>
          </a:p>
          <a:p>
            <a:pPr defTabSz="461733"/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8213" indent="-29162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6482" indent="-23329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3073" indent="-23329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9667" indent="-23329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ADBAA7A-BF69-4071-8768-E296DDE02061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26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54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Bustang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West Route Update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March 2016 Ridership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Total System - 10,057 (first month exceeding 10,000)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West Route - 2,326 @ 74% average daily load factor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Daily (7 days/week) service began in January</a:t>
            </a:r>
          </a:p>
          <a:p>
            <a:pPr lvl="1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Frequent demand exceeding capacity - second bus staged in Frisco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3 new buses ordered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Bustang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system additional service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West Route (Vail to Denver) - second run to be added summer/fall</a:t>
            </a:r>
          </a:p>
          <a:p>
            <a:pPr lvl="1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New stops/Park &amp; Ride additions evaluated through SB228 process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Budget limitations prevail</a:t>
            </a:r>
          </a:p>
          <a:p>
            <a:pPr lvl="1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Rural Regional Bus Network Development in process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I-70/Denver - Grand Junction: Partner w/ Greyhound (existing)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US 40/Denver to Salt Lake City: Partner w/ Greyhound (existing)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SH 9/ Steamboat to Frisco: Potential new route</a:t>
            </a:r>
          </a:p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18202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94238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70275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46311" indent="-238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1B6D9CD-FF47-49D7-A5B6-DF1AB2231EF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53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599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2FF001-DEB1-4AE4-93B7-F91B7D19F9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6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7037" y="194310"/>
            <a:ext cx="4857750" cy="1325563"/>
          </a:xfrm>
        </p:spPr>
        <p:txBody>
          <a:bodyPr>
            <a:normAutofit/>
          </a:bodyPr>
          <a:lstStyle>
            <a:lvl1pPr>
              <a:defRPr sz="2800" b="1">
                <a:latin typeface="Trebuch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34200" y="6599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2FF001-DEB1-4AE4-93B7-F91B7D19F9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0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5E18D4-0279-40AF-BE16-9F3C19D09137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52A2-2E03-44C6-A32F-6E063E31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5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lorado_DOT.final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41049" r="20026" b="40826"/>
          <a:stretch>
            <a:fillRect/>
          </a:stretch>
        </p:blipFill>
        <p:spPr bwMode="auto">
          <a:xfrm>
            <a:off x="457200" y="381000"/>
            <a:ext cx="29352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705600"/>
            <a:ext cx="7467600" cy="1524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76400" cy="1524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676400" y="0"/>
            <a:ext cx="7467600" cy="1524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467600" y="6705600"/>
            <a:ext cx="1676400" cy="152400"/>
          </a:xfrm>
          <a:prstGeom prst="rect">
            <a:avLst/>
          </a:prstGeom>
          <a:solidFill>
            <a:srgbClr val="E46C0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599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2FF001-DEB1-4AE4-93B7-F91B7D19F9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57600" y="365125"/>
            <a:ext cx="4857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1" r:id="rId3"/>
    <p:sldLayoutId id="214748371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2150A3"/>
          </a:solidFill>
          <a:latin typeface="Trebucher"/>
          <a:ea typeface="MS PGothic" panose="020B0600070205080204" pitchFamily="34" charset="-128"/>
          <a:cs typeface="Trebuche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214" y="0"/>
            <a:ext cx="9381214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8294688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Museo 300"/>
                <a:cs typeface="Museo 300"/>
              </a:rPr>
              <a:t>Impact Denver</a:t>
            </a:r>
            <a:br>
              <a:rPr lang="en-US" sz="4800" b="1" dirty="0" smtClean="0">
                <a:solidFill>
                  <a:schemeClr val="bg1"/>
                </a:solidFill>
                <a:latin typeface="Museo 300"/>
                <a:cs typeface="Museo 300"/>
              </a:rPr>
            </a:br>
            <a:r>
              <a:rPr lang="en-US" sz="4800" i="1" dirty="0" smtClean="0">
                <a:solidFill>
                  <a:schemeClr val="bg1"/>
                </a:solidFill>
                <a:latin typeface="Museo 300"/>
                <a:cs typeface="Museo 300"/>
              </a:rPr>
              <a:t>July 26, 2016</a:t>
            </a:r>
            <a:endParaRPr lang="en-US" sz="4800" dirty="0">
              <a:solidFill>
                <a:schemeClr val="bg1"/>
              </a:solidFill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37214" y="0"/>
            <a:ext cx="9381214" cy="176212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9" name="Picture 9" descr="Colorado_DOT.fina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41049" r="20026" b="33334"/>
          <a:stretch>
            <a:fillRect/>
          </a:stretch>
        </p:blipFill>
        <p:spPr bwMode="auto">
          <a:xfrm>
            <a:off x="-152400" y="381000"/>
            <a:ext cx="49498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048000" cy="886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338710"/>
            <a:ext cx="8883354" cy="5049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237" y="1447800"/>
            <a:ext cx="880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1400" spc="100" dirty="0">
                <a:solidFill>
                  <a:schemeClr val="bg1"/>
                </a:solidFill>
                <a:latin typeface="Museo 300"/>
                <a:cs typeface="Museo 300"/>
              </a:rPr>
              <a:t>Transforming safety, mobility and transport through technology</a:t>
            </a:r>
          </a:p>
          <a:p>
            <a:pPr algn="r">
              <a:defRPr/>
            </a:pPr>
            <a:r>
              <a:rPr lang="en-US" b="1" kern="14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seo 300"/>
                <a:cs typeface="Museo 300"/>
              </a:rPr>
              <a:t>Connected vehicles</a:t>
            </a:r>
          </a:p>
          <a:p>
            <a:pPr algn="r">
              <a:defRPr/>
            </a:pPr>
            <a:r>
              <a:rPr lang="en-US" b="1" kern="14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seo 300"/>
                <a:cs typeface="Museo 300"/>
              </a:rPr>
              <a:t>Big data</a:t>
            </a:r>
          </a:p>
          <a:p>
            <a:pPr algn="r">
              <a:defRPr/>
            </a:pPr>
            <a:r>
              <a:rPr lang="en-US" b="1" kern="14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seo 300"/>
                <a:cs typeface="Museo 300"/>
              </a:rPr>
              <a:t>Advanced trucking</a:t>
            </a:r>
          </a:p>
          <a:p>
            <a:pPr algn="r">
              <a:defRPr/>
            </a:pPr>
            <a:r>
              <a:rPr lang="en-US" b="1" kern="14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seo 300"/>
                <a:cs typeface="Museo 300"/>
              </a:rPr>
              <a:t>Smart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459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50"/>
          <p:cNvSpPr>
            <a:spLocks noChangeArrowheads="1"/>
          </p:cNvSpPr>
          <p:nvPr/>
        </p:nvSpPr>
        <p:spPr bwMode="auto">
          <a:xfrm>
            <a:off x="76200" y="244475"/>
            <a:ext cx="2870200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2531" name="Shape 25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25000"/>
            </a:pPr>
            <a:fld id="{891791FC-D549-4F64-B614-E0CDAC2E9B7B}" type="slidenum">
              <a:rPr lang="en-US" altLang="en-US" sz="1200">
                <a:solidFill>
                  <a:srgbClr val="898989"/>
                </a:solidFill>
                <a:sym typeface="Calibri" panose="020F0502020204030204" pitchFamily="34" charset="0"/>
              </a:rPr>
              <a:pPr algn="r">
                <a:buSzPct val="25000"/>
              </a:pPr>
              <a:t>11</a:t>
            </a:fld>
            <a:endParaRPr lang="en-US" altLang="en-US" sz="1200">
              <a:solidFill>
                <a:srgbClr val="898989"/>
              </a:solidFill>
              <a:sym typeface="Calibri" panose="020F0502020204030204" pitchFamily="34" charset="0"/>
            </a:endParaRPr>
          </a:p>
        </p:txBody>
      </p:sp>
      <p:sp>
        <p:nvSpPr>
          <p:cNvPr id="22532" name="Shape 252"/>
          <p:cNvSpPr>
            <a:spLocks noChangeArrowheads="1"/>
          </p:cNvSpPr>
          <p:nvPr/>
        </p:nvSpPr>
        <p:spPr bwMode="auto">
          <a:xfrm>
            <a:off x="5538788" y="6734175"/>
            <a:ext cx="3611562" cy="120650"/>
          </a:xfrm>
          <a:prstGeom prst="rect">
            <a:avLst/>
          </a:prstGeom>
          <a:solidFill>
            <a:srgbClr val="FF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1D3479"/>
              </a:solidFill>
              <a:sym typeface="Calibri" panose="020F0502020204030204" pitchFamily="34" charset="0"/>
            </a:endParaRPr>
          </a:p>
        </p:txBody>
      </p:sp>
      <p:sp>
        <p:nvSpPr>
          <p:cNvPr id="22533" name="Shape 253"/>
          <p:cNvSpPr>
            <a:spLocks noChangeArrowheads="1"/>
          </p:cNvSpPr>
          <p:nvPr/>
        </p:nvSpPr>
        <p:spPr bwMode="auto">
          <a:xfrm>
            <a:off x="3409122" y="105293"/>
            <a:ext cx="5595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25000"/>
            </a:pPr>
            <a:r>
              <a:rPr lang="en-US" altLang="en-US" sz="4600" b="1" i="1" dirty="0">
                <a:solidFill>
                  <a:srgbClr val="1D347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I-70 Mountain Express Lane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254793" y="1518375"/>
            <a:ext cx="8599488" cy="1134373"/>
          </a:xfrm>
          <a:prstGeom prst="rect">
            <a:avLst/>
          </a:prstGeom>
          <a:solidFill>
            <a:srgbClr val="FFFFFF"/>
          </a:solidFill>
        </p:spPr>
        <p:txBody>
          <a:bodyPr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Express Lane delivers operational improvements and all lanes benefit</a:t>
            </a:r>
          </a:p>
          <a:p>
            <a:pPr lvl="1">
              <a:defRPr/>
            </a:pPr>
            <a:r>
              <a:rPr lang="en-US" sz="1600" dirty="0" smtClean="0">
                <a:latin typeface="Trebuchet MS" panose="020B0603020202020204" pitchFamily="34" charset="0"/>
              </a:rPr>
              <a:t>Compare speeds from 2012 pre-construction to present/Express Lane (2012 – 2016):</a:t>
            </a:r>
          </a:p>
          <a:p>
            <a:pPr lvl="2">
              <a:defRPr/>
            </a:pPr>
            <a:r>
              <a:rPr lang="en-US" sz="1600" dirty="0" smtClean="0">
                <a:latin typeface="Trebuchet MS" panose="020B0603020202020204" pitchFamily="34" charset="0"/>
              </a:rPr>
              <a:t>More consistent speeds, clears incidents and we’ve seen overall faster speeds: 26 to 52% reduced travel times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z="2000" dirty="0"/>
          </a:p>
        </p:txBody>
      </p:sp>
      <p:pic>
        <p:nvPicPr>
          <p:cNvPr id="22535" name="Shape 25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23850"/>
            <a:ext cx="32289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350"/>
          <a:stretch/>
        </p:blipFill>
        <p:spPr>
          <a:xfrm>
            <a:off x="1448905" y="3190051"/>
            <a:ext cx="7633458" cy="3483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811" y="2786500"/>
            <a:ext cx="804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Travel Time Index (EB Sundays on I-70 from MM 228-243-Georgetown to VMT)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2090" y="3265730"/>
            <a:ext cx="307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 2014-Mar 2015 (Sundays)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55276" y="3257293"/>
            <a:ext cx="30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 2015-Mar 2016 (Sundays)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2254" y="3222708"/>
            <a:ext cx="102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MM243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859" y="6171145"/>
            <a:ext cx="102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MM228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3658916"/>
            <a:ext cx="0" cy="2512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9679" y="6134521"/>
            <a:ext cx="7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10AM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37946" y="6114876"/>
            <a:ext cx="7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10PM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91086" y="6124266"/>
            <a:ext cx="7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10PM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38788" y="6114876"/>
            <a:ext cx="7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5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4339" y="2123354"/>
            <a:ext cx="4365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228600">
              <a:tabLst>
                <a:tab pos="571500" algn="l"/>
              </a:tabLst>
            </a:pPr>
            <a:endParaRPr lang="en-US" dirty="0">
              <a:latin typeface="Trebucher"/>
            </a:endParaRPr>
          </a:p>
          <a:p>
            <a:pPr marL="742950" lvl="0" indent="-285750" defTabSz="228600"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tabLst>
                <a:tab pos="571500" algn="l"/>
              </a:tabLst>
            </a:pPr>
            <a:endParaRPr lang="en-US" sz="1400" dirty="0">
              <a:latin typeface="Trebucher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-87296" y="422829"/>
            <a:ext cx="9144000" cy="875109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2800" b="1" i="1" kern="1400" spc="100" dirty="0" smtClean="0">
                <a:solidFill>
                  <a:srgbClr val="1D3479"/>
                </a:solidFill>
                <a:latin typeface="Trebucher"/>
                <a:ea typeface="MS PGothic" panose="020B0600070205080204" pitchFamily="34" charset="-128"/>
                <a:cs typeface="Museo 300"/>
              </a:rPr>
              <a:t>Looking Ahead</a:t>
            </a:r>
            <a:endParaRPr lang="en-US" sz="2400" b="1" kern="1400" spc="100" dirty="0">
              <a:solidFill>
                <a:srgbClr val="FF6601"/>
              </a:solidFill>
              <a:latin typeface="Trebucher"/>
              <a:ea typeface="MS PGothic" panose="020B0600070205080204" pitchFamily="34" charset="-128"/>
              <a:cs typeface="Museo 300"/>
            </a:endParaRPr>
          </a:p>
          <a:p>
            <a:pPr algn="r"/>
            <a:endParaRPr lang="en-US" sz="2600" b="1" kern="1400" spc="100" dirty="0">
              <a:solidFill>
                <a:srgbClr val="1D3479"/>
              </a:solidFill>
              <a:latin typeface="Trebucher"/>
              <a:ea typeface="MS PGothic" panose="020B0600070205080204" pitchFamily="34" charset="-128"/>
              <a:cs typeface="Museo 30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0949" y="1046169"/>
            <a:ext cx="9144000" cy="503539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i="1" dirty="0">
              <a:solidFill>
                <a:schemeClr val="bg1"/>
              </a:solidFill>
              <a:latin typeface="Trebucher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20223" y="6346437"/>
            <a:ext cx="609600" cy="365125"/>
          </a:xfrm>
          <a:prstGeom prst="rect">
            <a:avLst/>
          </a:prstGeom>
        </p:spPr>
        <p:txBody>
          <a:bodyPr/>
          <a:lstStyle/>
          <a:p>
            <a:fld id="{9AFE0EBB-55FF-4074-9207-B434AB54B581}" type="slidenum">
              <a:rPr lang="en-US" smtClean="0">
                <a:latin typeface="Trebucher"/>
              </a:rPr>
              <a:pPr/>
              <a:t>12</a:t>
            </a:fld>
            <a:endParaRPr lang="en-US" dirty="0">
              <a:latin typeface="Trebuc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6104" y="119943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1F497D"/>
                </a:solidFill>
                <a:latin typeface="Trebucher"/>
              </a:rPr>
              <a:t>S.B. 09-228 (~$200/year for five years, beginning this year)</a:t>
            </a:r>
          </a:p>
          <a:p>
            <a:pPr lvl="0"/>
            <a:endParaRPr lang="en-US" sz="800" b="1" dirty="0" smtClean="0">
              <a:solidFill>
                <a:srgbClr val="1F497D"/>
              </a:solidFill>
              <a:latin typeface="Trebucher"/>
            </a:endParaRPr>
          </a:p>
          <a:p>
            <a:pPr marL="515938" lvl="4" indent="-279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Trebucher"/>
              </a:rPr>
              <a:t>Received first full transfer on June 30!</a:t>
            </a:r>
          </a:p>
          <a:p>
            <a:pPr marL="515938" lvl="4" indent="-279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Trebucher"/>
              </a:rPr>
              <a:t>Scheduled to receive a ¾ transfer on June 30, 2017</a:t>
            </a:r>
          </a:p>
          <a:p>
            <a:pPr marL="515938" lvl="4" indent="-279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Trebucher"/>
              </a:rPr>
              <a:t>Making the Hospital Provider Fee (HPF) a statewide enterprise, or providing another mechanism to eliminate refunds (such as Prop 117) would allow SB-228 funds to flow</a:t>
            </a:r>
          </a:p>
          <a:p>
            <a:pPr marL="515938" lvl="4" indent="-279400">
              <a:buFont typeface="Arial" pitchFamily="34" charset="0"/>
              <a:buChar char="•"/>
            </a:pPr>
            <a:endParaRPr lang="en-US" sz="1050" dirty="0">
              <a:solidFill>
                <a:srgbClr val="555555"/>
              </a:solidFill>
              <a:latin typeface="Trebucher"/>
            </a:endParaRPr>
          </a:p>
          <a:p>
            <a:pPr algn="just" fontAlgn="t"/>
            <a:r>
              <a:rPr lang="en-US" sz="2000" b="1" dirty="0" smtClean="0">
                <a:solidFill>
                  <a:srgbClr val="1F497D"/>
                </a:solidFill>
                <a:latin typeface="Trebucher"/>
              </a:rPr>
              <a:t>Bonding</a:t>
            </a:r>
          </a:p>
          <a:p>
            <a:pPr algn="just" fontAlgn="t"/>
            <a:endParaRPr lang="en-US" sz="800" b="1" u="sng" dirty="0">
              <a:solidFill>
                <a:srgbClr val="555555"/>
              </a:solidFill>
              <a:latin typeface="Trebucher"/>
            </a:endParaRPr>
          </a:p>
          <a:p>
            <a:pPr marL="515938" lvl="4" indent="-279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Trebucher"/>
              </a:rPr>
              <a:t>CDOT is receptive to bonding, but needs a stable additional revenue source to pay for the bonds</a:t>
            </a:r>
          </a:p>
          <a:p>
            <a:pPr marL="515938" lvl="4" indent="-279400">
              <a:buFont typeface="Arial" pitchFamily="34" charset="0"/>
              <a:buChar char="•"/>
            </a:pPr>
            <a:endParaRPr lang="en-US" sz="800" dirty="0" smtClean="0">
              <a:latin typeface="Trebucher"/>
            </a:endParaRPr>
          </a:p>
          <a:p>
            <a:pPr algn="just" fontAlgn="t"/>
            <a:r>
              <a:rPr lang="en-US" sz="2000" b="1" dirty="0" smtClean="0">
                <a:solidFill>
                  <a:srgbClr val="1F497D"/>
                </a:solidFill>
                <a:latin typeface="Trebucher"/>
              </a:rPr>
              <a:t>What Can You Do?</a:t>
            </a:r>
            <a:endParaRPr lang="en-US" sz="800" b="1" dirty="0">
              <a:solidFill>
                <a:srgbClr val="1F497D"/>
              </a:solidFill>
              <a:latin typeface="Trebucher"/>
            </a:endParaRPr>
          </a:p>
          <a:p>
            <a:pPr marL="515938" lvl="4" indent="-279400">
              <a:buFont typeface="Arial" pitchFamily="34" charset="0"/>
              <a:buChar char="•"/>
            </a:pPr>
            <a:r>
              <a:rPr lang="en-US" sz="1700" dirty="0" smtClean="0">
                <a:latin typeface="Trebucher"/>
              </a:rPr>
              <a:t>Support enterprise status to the HPF to help transportation and the General Fund</a:t>
            </a:r>
          </a:p>
          <a:p>
            <a:pPr marL="522288" lvl="4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Trebucher"/>
              </a:rPr>
              <a:t>Support new funding for transportation to pay for any new bonding proposal</a:t>
            </a:r>
          </a:p>
          <a:p>
            <a:pPr marL="522288" lvl="4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Trebucher"/>
              </a:rPr>
              <a:t>Support Prop 117 or other mechanism to allow the state to retain collected taxes</a:t>
            </a:r>
            <a:endParaRPr lang="en-US" sz="1700" dirty="0">
              <a:latin typeface="Trebucher"/>
            </a:endParaRPr>
          </a:p>
          <a:p>
            <a:pPr marL="515938" lvl="4" indent="-279400"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1600" dirty="0">
              <a:latin typeface="Trebuch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23164" b="-23"/>
          <a:stretch>
            <a:fillRect/>
          </a:stretch>
        </p:blipFill>
        <p:spPr bwMode="auto">
          <a:xfrm flipV="1">
            <a:off x="3149616" y="1022356"/>
            <a:ext cx="5907088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F001-DEB1-4AE4-93B7-F91B7D19F92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90643"/>
            <a:ext cx="7391400" cy="540859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28800" y="5898356"/>
            <a:ext cx="6019800" cy="671512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6600" b="1" kern="1400" spc="100" dirty="0" smtClean="0">
                <a:solidFill>
                  <a:schemeClr val="bg1"/>
                </a:solidFill>
                <a:latin typeface="Trebucher"/>
                <a:cs typeface="Museo 300"/>
              </a:rPr>
              <a:t>QUESTIONS?</a:t>
            </a:r>
            <a:endParaRPr lang="en-US" sz="6600" b="1" kern="1400" spc="100" dirty="0">
              <a:solidFill>
                <a:schemeClr val="bg1"/>
              </a:solidFill>
              <a:latin typeface="Trebucher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75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C2FF001-DEB1-4AE4-93B7-F91B7D19F9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71800" y="304800"/>
            <a:ext cx="6384232" cy="994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3200" kern="1400" spc="100" smtClean="0">
                <a:solidFill>
                  <a:srgbClr val="1D3479"/>
                </a:solidFill>
                <a:latin typeface="Museo 300"/>
                <a:cs typeface="Museo 300"/>
              </a:rPr>
              <a:t>$1.43 BILLION BUDGET</a:t>
            </a:r>
            <a:endParaRPr lang="en-US" sz="3200" kern="1400" spc="100" dirty="0">
              <a:solidFill>
                <a:srgbClr val="1D3479"/>
              </a:solidFill>
              <a:latin typeface="Museo 300"/>
              <a:cs typeface="Museo 3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3178" y="6772574"/>
            <a:ext cx="3611858" cy="120191"/>
          </a:xfrm>
          <a:prstGeom prst="rect">
            <a:avLst/>
          </a:prstGeom>
          <a:solidFill>
            <a:srgbClr val="1D3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28775"/>
            <a:ext cx="8077200" cy="4543425"/>
          </a:xfrm>
          <a:prstGeom prst="rect">
            <a:avLst/>
          </a:prstGeom>
        </p:spPr>
      </p:pic>
      <p:pic>
        <p:nvPicPr>
          <p:cNvPr id="13" name="Picture 12" descr="Colorado_DOT.final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41956" r="54782" b="42035"/>
          <a:stretch/>
        </p:blipFill>
        <p:spPr>
          <a:xfrm>
            <a:off x="609600" y="381000"/>
            <a:ext cx="1374246" cy="77020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905000" y="1066800"/>
            <a:ext cx="7467600" cy="33752"/>
          </a:xfrm>
          <a:prstGeom prst="line">
            <a:avLst/>
          </a:prstGeom>
          <a:ln>
            <a:solidFill>
              <a:srgbClr val="AEB3B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F001-DEB1-4AE4-93B7-F91B7D19F9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78831" y="5297564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healthy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41"/>
            <a:ext cx="9144000" cy="65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6661" y="147575"/>
            <a:ext cx="6498125" cy="1066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2400" b="1" kern="1400" spc="100" dirty="0" smtClean="0">
                <a:solidFill>
                  <a:srgbClr val="1D3479"/>
                </a:solidFill>
                <a:latin typeface="Museo 300"/>
                <a:cs typeface="Museo 300"/>
              </a:rPr>
              <a:t>THEN AND NOW</a:t>
            </a:r>
            <a:endParaRPr lang="en-US" sz="2400" b="1" kern="1400" spc="100" dirty="0">
              <a:solidFill>
                <a:srgbClr val="1D3479"/>
              </a:solidFill>
              <a:latin typeface="Museo 300"/>
              <a:cs typeface="Museo 300"/>
            </a:endParaRPr>
          </a:p>
          <a:p>
            <a:pPr algn="r">
              <a:defRPr/>
            </a:pP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Trebuchet MS"/>
              </a:rPr>
              <a:t>per </a:t>
            </a:r>
            <a:r>
              <a:rPr lang="en-US" sz="2400" b="1" i="1" kern="1400" spc="100" dirty="0">
                <a:solidFill>
                  <a:srgbClr val="FF6601"/>
                </a:solidFill>
                <a:latin typeface="Museo 300"/>
                <a:cs typeface="Trebuchet MS"/>
              </a:rPr>
              <a:t>c</a:t>
            </a: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Trebuchet MS"/>
              </a:rPr>
              <a:t>apita </a:t>
            </a:r>
            <a:r>
              <a:rPr lang="en-US" sz="2400" b="1" i="1" kern="1400" spc="100" dirty="0">
                <a:solidFill>
                  <a:srgbClr val="FF6601"/>
                </a:solidFill>
                <a:latin typeface="Museo 300"/>
                <a:cs typeface="Trebuchet MS"/>
              </a:rPr>
              <a:t>s</a:t>
            </a: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Trebuchet MS"/>
              </a:rPr>
              <a:t>pending</a:t>
            </a:r>
            <a:endParaRPr lang="en-US" sz="2400" b="1" i="1" kern="1400" spc="100" dirty="0">
              <a:solidFill>
                <a:srgbClr val="FF6601"/>
              </a:solidFill>
              <a:latin typeface="Museo 300"/>
              <a:cs typeface="Trebuchet M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49025" y="6330748"/>
            <a:ext cx="16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$125.70/person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5988861" y="6251425"/>
            <a:ext cx="156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$68.94/person</a:t>
            </a:r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332503" y="5034781"/>
            <a:ext cx="29026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$$$$$$$$$$$$$$$$$$$$$$$$$$$$$$$$$$$$$$$$$$$$$$$$$$$$$$$$$$$$$$$$$$$$$$$$$$$$$$$$$$$$$$$$$$$$$$$$$$$$$$$$$$$$$$$$$$$$$$$$$$$$$$$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975779" y="5277126"/>
            <a:ext cx="3506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$$$$$$$$$$$$$$$$$$$$$$$$$$$$$$$$$$$$$$$$$$$$$$$$$$$$$$$$$$$$$$$$$$$$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801387" y="1071946"/>
            <a:ext cx="7450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vs.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456" name="TextBox 19455"/>
          <p:cNvSpPr txBox="1"/>
          <p:nvPr/>
        </p:nvSpPr>
        <p:spPr>
          <a:xfrm>
            <a:off x="3558396" y="2118097"/>
            <a:ext cx="111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53A"/>
                </a:solidFill>
              </a:rPr>
              <a:t>population</a:t>
            </a:r>
            <a:endParaRPr lang="en-US" sz="1600" b="1" dirty="0">
              <a:solidFill>
                <a:srgbClr val="00953A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457091" y="5272266"/>
            <a:ext cx="129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53A"/>
                </a:solidFill>
              </a:rPr>
              <a:t>dollars</a:t>
            </a:r>
          </a:p>
          <a:p>
            <a:pPr algn="ctr"/>
            <a:r>
              <a:rPr lang="en-US" sz="1400" b="1" dirty="0">
                <a:solidFill>
                  <a:srgbClr val="00953A"/>
                </a:solidFill>
              </a:rPr>
              <a:t>s</a:t>
            </a:r>
            <a:r>
              <a:rPr lang="en-US" sz="1400" b="1" dirty="0" smtClean="0">
                <a:solidFill>
                  <a:srgbClr val="00953A"/>
                </a:solidFill>
              </a:rPr>
              <a:t>pent/person</a:t>
            </a:r>
            <a:endParaRPr lang="en-US" sz="1400" b="1" dirty="0">
              <a:solidFill>
                <a:srgbClr val="00953A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483792" y="3448960"/>
            <a:ext cx="107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53A"/>
                </a:solidFill>
              </a:rPr>
              <a:t>v</a:t>
            </a:r>
            <a:r>
              <a:rPr lang="en-US" sz="1600" b="1" dirty="0" smtClean="0">
                <a:solidFill>
                  <a:srgbClr val="00953A"/>
                </a:solidFill>
              </a:rPr>
              <a:t>ehicle </a:t>
            </a:r>
          </a:p>
          <a:p>
            <a:pPr algn="ctr"/>
            <a:r>
              <a:rPr lang="en-US" sz="1600" b="1" dirty="0" smtClean="0">
                <a:solidFill>
                  <a:srgbClr val="00953A"/>
                </a:solidFill>
              </a:rPr>
              <a:t>miles </a:t>
            </a:r>
          </a:p>
          <a:p>
            <a:pPr algn="ctr"/>
            <a:r>
              <a:rPr lang="en-US" sz="1600" b="1" dirty="0" smtClean="0">
                <a:solidFill>
                  <a:srgbClr val="00953A"/>
                </a:solidFill>
              </a:rPr>
              <a:t>traveled</a:t>
            </a:r>
            <a:endParaRPr lang="en-US" sz="1600" b="1" dirty="0">
              <a:solidFill>
                <a:srgbClr val="00953A"/>
              </a:solidFill>
            </a:endParaRPr>
          </a:p>
        </p:txBody>
      </p:sp>
      <p:sp>
        <p:nvSpPr>
          <p:cNvPr id="19457" name="TextBox 19456"/>
          <p:cNvSpPr txBox="1"/>
          <p:nvPr/>
        </p:nvSpPr>
        <p:spPr>
          <a:xfrm>
            <a:off x="3208330" y="6442959"/>
            <a:ext cx="2531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All dollar figures adjusted for inflation</a:t>
            </a:r>
            <a:endParaRPr lang="en-US" sz="1200" i="1" dirty="0"/>
          </a:p>
        </p:txBody>
      </p:sp>
      <p:grpSp>
        <p:nvGrpSpPr>
          <p:cNvPr id="19463" name="Group 19462"/>
          <p:cNvGrpSpPr/>
          <p:nvPr/>
        </p:nvGrpSpPr>
        <p:grpSpPr>
          <a:xfrm>
            <a:off x="1254207" y="1948412"/>
            <a:ext cx="1201341" cy="983631"/>
            <a:chOff x="1471746" y="2110120"/>
            <a:chExt cx="1201341" cy="983631"/>
          </a:xfrm>
        </p:grpSpPr>
        <p:sp>
          <p:nvSpPr>
            <p:cNvPr id="3" name="TextBox 2"/>
            <p:cNvSpPr txBox="1"/>
            <p:nvPr/>
          </p:nvSpPr>
          <p:spPr>
            <a:xfrm>
              <a:off x="1471746" y="2724419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3.3 million</a:t>
              </a:r>
              <a:endParaRPr lang="en-US" dirty="0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475092" y="2110120"/>
              <a:ext cx="1197995" cy="596121"/>
              <a:chOff x="1497888" y="4650640"/>
              <a:chExt cx="1197995" cy="596121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1497888" y="4650640"/>
                <a:ext cx="374245" cy="596121"/>
                <a:chOff x="1497888" y="4658260"/>
                <a:chExt cx="374245" cy="596121"/>
              </a:xfrm>
            </p:grpSpPr>
            <p:sp>
              <p:nvSpPr>
                <p:cNvPr id="232" name="Flowchart: Connector 231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ounded Rectangle 232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ounded Rectangle 233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ounded Rectangle 234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1909763" y="4650640"/>
                <a:ext cx="374245" cy="596121"/>
                <a:chOff x="1497888" y="4658260"/>
                <a:chExt cx="374245" cy="596121"/>
              </a:xfrm>
            </p:grpSpPr>
            <p:sp>
              <p:nvSpPr>
                <p:cNvPr id="228" name="Flowchart: Connector 227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ounded Rectangle 228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ounded Rectangle 229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ounded Rectangle 230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2321638" y="4650640"/>
                <a:ext cx="374245" cy="596121"/>
                <a:chOff x="1497888" y="4658260"/>
                <a:chExt cx="374245" cy="596121"/>
              </a:xfrm>
            </p:grpSpPr>
            <p:sp>
              <p:nvSpPr>
                <p:cNvPr id="224" name="Flowchart: Connector 223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ounded Rectangle 226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464" name="Group 19463"/>
          <p:cNvGrpSpPr/>
          <p:nvPr/>
        </p:nvGrpSpPr>
        <p:grpSpPr>
          <a:xfrm>
            <a:off x="5486400" y="1948412"/>
            <a:ext cx="2045153" cy="983631"/>
            <a:chOff x="5703939" y="2110120"/>
            <a:chExt cx="2045153" cy="983631"/>
          </a:xfrm>
        </p:grpSpPr>
        <p:sp>
          <p:nvSpPr>
            <p:cNvPr id="153" name="TextBox 152"/>
            <p:cNvSpPr txBox="1"/>
            <p:nvPr/>
          </p:nvSpPr>
          <p:spPr>
            <a:xfrm>
              <a:off x="6074928" y="2724419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5.4 million</a:t>
              </a:r>
              <a:endParaRPr lang="en-US" dirty="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5703939" y="2110120"/>
              <a:ext cx="2045153" cy="596121"/>
              <a:chOff x="4501292" y="4571389"/>
              <a:chExt cx="2045153" cy="596121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5754473" y="4571389"/>
                <a:ext cx="374245" cy="596121"/>
                <a:chOff x="1497888" y="4658260"/>
                <a:chExt cx="374245" cy="596121"/>
              </a:xfrm>
            </p:grpSpPr>
            <p:sp>
              <p:nvSpPr>
                <p:cNvPr id="284" name="Flowchart: Connector 283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ounded Rectangle 284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ounded Rectangle 285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ounded Rectangle 286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6172200" y="4571389"/>
                <a:ext cx="374245" cy="596121"/>
                <a:chOff x="1497888" y="4658260"/>
                <a:chExt cx="374245" cy="596121"/>
              </a:xfrm>
            </p:grpSpPr>
            <p:sp>
              <p:nvSpPr>
                <p:cNvPr id="280" name="Flowchart: Connector 279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ounded Rectangle 280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ounded Rectangle 281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ounded Rectangle 282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4919019" y="4571389"/>
                <a:ext cx="374245" cy="596121"/>
                <a:chOff x="1497888" y="4658260"/>
                <a:chExt cx="374245" cy="596121"/>
              </a:xfrm>
            </p:grpSpPr>
            <p:sp>
              <p:nvSpPr>
                <p:cNvPr id="276" name="Flowchart: Connector 275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ounded Rectangle 276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ounded Rectangle 277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ounded Rectangle 278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5336746" y="4571389"/>
                <a:ext cx="374245" cy="596121"/>
                <a:chOff x="1497888" y="4658260"/>
                <a:chExt cx="374245" cy="596121"/>
              </a:xfrm>
            </p:grpSpPr>
            <p:sp>
              <p:nvSpPr>
                <p:cNvPr id="272" name="Flowchart: Connector 271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ounded Rectangle 272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ounded Rectangle 273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ounded Rectangle 274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4501292" y="4571389"/>
                <a:ext cx="374245" cy="596121"/>
                <a:chOff x="1497888" y="4658260"/>
                <a:chExt cx="374245" cy="596121"/>
              </a:xfrm>
            </p:grpSpPr>
            <p:sp>
              <p:nvSpPr>
                <p:cNvPr id="268" name="Flowchart: Connector 267"/>
                <p:cNvSpPr/>
                <p:nvPr/>
              </p:nvSpPr>
              <p:spPr>
                <a:xfrm>
                  <a:off x="1585195" y="4658260"/>
                  <a:ext cx="187827" cy="234785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ounded Rectangle 268"/>
                <p:cNvSpPr/>
                <p:nvPr/>
              </p:nvSpPr>
              <p:spPr>
                <a:xfrm>
                  <a:off x="1596738" y="4902477"/>
                  <a:ext cx="176546" cy="3519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ounded Rectangle 269"/>
                <p:cNvSpPr/>
                <p:nvPr/>
              </p:nvSpPr>
              <p:spPr>
                <a:xfrm>
                  <a:off x="1497888" y="4952999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ounded Rectangle 270"/>
                <p:cNvSpPr/>
                <p:nvPr/>
              </p:nvSpPr>
              <p:spPr>
                <a:xfrm>
                  <a:off x="1796620" y="4953000"/>
                  <a:ext cx="75513" cy="23737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473" name="Group 19472"/>
          <p:cNvGrpSpPr/>
          <p:nvPr/>
        </p:nvGrpSpPr>
        <p:grpSpPr>
          <a:xfrm>
            <a:off x="625414" y="3131102"/>
            <a:ext cx="2430525" cy="1621397"/>
            <a:chOff x="837882" y="3327671"/>
            <a:chExt cx="2541881" cy="1676110"/>
          </a:xfrm>
        </p:grpSpPr>
        <p:grpSp>
          <p:nvGrpSpPr>
            <p:cNvPr id="19469" name="Group 19468"/>
            <p:cNvGrpSpPr/>
            <p:nvPr/>
          </p:nvGrpSpPr>
          <p:grpSpPr>
            <a:xfrm>
              <a:off x="837882" y="3327671"/>
              <a:ext cx="2541881" cy="1655674"/>
              <a:chOff x="1058799" y="3434807"/>
              <a:chExt cx="2541881" cy="1655674"/>
            </a:xfrm>
          </p:grpSpPr>
          <p:grpSp>
            <p:nvGrpSpPr>
              <p:cNvPr id="292" name="Group 291"/>
              <p:cNvGrpSpPr/>
              <p:nvPr/>
            </p:nvGrpSpPr>
            <p:grpSpPr>
              <a:xfrm>
                <a:off x="1907877" y="343480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293" name="Oval 292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ounded Rectangle 294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lowchart: Preparation 295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Flowchart: Preparation 296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Flowchart: Preparation 297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Snip Same Side Corner Rectangle 298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2332416" y="343480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ounded Rectangle 303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lowchart: Preparation 304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Flowchart: Preparation 305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Flowchart: Preparation 306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Snip Same Side Corner Rectangle 307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Isosceles Triangle 308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2756956" y="343480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Flowchart: Preparation 313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Preparation 314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Flowchart: Preparation 315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Snip Same Side Corner Rectangle 316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Isosceles Triangle 317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1483338" y="343480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20" name="Oval 319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ounded Rectangle 321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lowchart: Preparation 322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lowchart: Preparation 323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lowchart: Preparation 324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Isosceles Triangle 326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058799" y="343480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ounded Rectangle 330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Flowchart: Preparation 331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lowchart: Preparation 332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lowchart: Preparation 333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Snip Same Side Corner Rectangle 334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Isosceles Triangle 335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1924871" y="3777869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ounded Rectangle 339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lowchart: Preparation 340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Flowchart: Preparation 341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lowchart: Preparation 342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Snip Same Side Corner Rectangle 343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Isosceles Triangle 344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2349410" y="3777869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47" name="Oval 346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ounded Rectangle 348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lowchart: Preparation 349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Preparation 350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Flowchart: Preparation 351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Snip Same Side Corner Rectangle 352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Isosceles Triangle 353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2773950" y="3777869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56" name="Oval 355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ounded Rectangle 357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lowchart: Preparation 358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lowchart: Preparation 359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lowchart: Preparation 360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Snip Same Side Corner Rectangle 361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Isosceles Triangle 362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>
                <a:off x="1500332" y="3777869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ounded Rectangle 366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lowchart: Preparation 367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Flowchart: Preparation 368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Flowchart: Preparation 369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Snip Same Side Corner Rectangle 370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Isosceles Triangle 371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>
                <a:off x="1075793" y="3777869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74" name="Oval 373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Flowchart: Preparation 376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Flowchart: Preparation 377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lowchart: Preparation 378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Snip Same Side Corner Rectangle 379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Isosceles Triangle 380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1924870" y="4116818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ounded Rectangle 384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Flowchart: Preparation 385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Preparation 386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Flowchart: Preparation 387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Snip Same Side Corner Rectangle 388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Isosceles Triangle 389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2349409" y="4116818"/>
                <a:ext cx="390852" cy="280889"/>
                <a:chOff x="2438400" y="4242593"/>
                <a:chExt cx="1752600" cy="1243807"/>
              </a:xfrm>
            </p:grpSpPr>
            <p:sp>
              <p:nvSpPr>
                <p:cNvPr id="392" name="Oval 391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ounded Rectangle 393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Flowchart: Preparation 394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Flowchart: Preparation 395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Flowchart: Preparation 396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Snip Same Side Corner Rectangle 397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Isosceles Triangle 398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>
                <a:off x="2773949" y="4116818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01" name="Oval 400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ounded Rectangle 402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Flowchart: Preparation 403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Flowchart: Preparation 404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Flowchart: Preparation 405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Snip Same Side Corner Rectangle 406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>
                <a:off x="1500331" y="4116818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ounded Rectangle 411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Flowchart: Preparation 412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Flowchart: Preparation 413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Flowchart: Preparation 414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Snip Same Side Corner Rectangle 415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Isosceles Triangle 416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1075792" y="4116818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ounded Rectangle 420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Flowchart: Preparation 421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Preparation 422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Flowchart: Preparation 423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Snip Same Side Corner Rectangle 424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Isosceles Triangle 425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1907877" y="448163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28" name="Oval 427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ounded Rectangle 429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Flowchart: Preparation 430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Flowchart: Preparation 431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Flowchart: Preparation 432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Snip Same Side Corner Rectangle 433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Isosceles Triangle 434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>
                <a:off x="2332416" y="448163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37" name="Oval 436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ounded Rectangle 438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Flowchart: Preparation 439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Flowchart: Preparation 440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Flowchart: Preparation 441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Snip Same Side Corner Rectangle 442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>
                <a:off x="2756956" y="448163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46" name="Oval 445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ounded Rectangle 447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Flowchart: Preparation 448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Flowchart: Preparation 449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Flowchart: Preparation 450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Snip Same Side Corner Rectangle 451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Isosceles Triangle 452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>
                <a:off x="1483338" y="448163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55" name="Oval 454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lowchart: Preparation 457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Preparation 458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Flowchart: Preparation 459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Snip Same Side Corner Rectangle 460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Isosceles Triangle 461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3" name="Group 462"/>
              <p:cNvGrpSpPr/>
              <p:nvPr/>
            </p:nvGrpSpPr>
            <p:grpSpPr>
              <a:xfrm>
                <a:off x="1058799" y="448163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64" name="Oval 463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ounded Rectangle 465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Flowchart: Preparation 466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Flowchart: Preparation 467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Flowchart: Preparation 468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Snip Same Side Corner Rectangle 469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Isosceles Triangle 470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3203260" y="413099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73" name="Oval 472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ounded Rectangle 474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Flowchart: Preparation 475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Flowchart: Preparation 476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Flowchart: Preparation 477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Snip Same Side Corner Rectangle 478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Isosceles Triangle 479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1" name="Group 480"/>
              <p:cNvGrpSpPr/>
              <p:nvPr/>
            </p:nvGrpSpPr>
            <p:grpSpPr>
              <a:xfrm>
                <a:off x="3209828" y="3780201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82" name="Oval 481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ounded Rectangle 483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Flowchart: Preparation 484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Flowchart: Preparation 485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Flowchart: Preparation 486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Snip Same Side Corner Rectangle 487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Isosceles Triangle 488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0" name="Group 489"/>
              <p:cNvGrpSpPr/>
              <p:nvPr/>
            </p:nvGrpSpPr>
            <p:grpSpPr>
              <a:xfrm>
                <a:off x="3174325" y="3445103"/>
                <a:ext cx="390852" cy="280889"/>
                <a:chOff x="2438400" y="4242593"/>
                <a:chExt cx="1752600" cy="1243807"/>
              </a:xfrm>
            </p:grpSpPr>
            <p:sp>
              <p:nvSpPr>
                <p:cNvPr id="491" name="Oval 490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Oval 491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ounded Rectangle 492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Flowchart: Preparation 493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Preparation 494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Flowchart: Preparation 495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Snip Same Side Corner Rectangle 496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Isosceles Triangle 497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9" name="Group 498"/>
              <p:cNvGrpSpPr/>
              <p:nvPr/>
            </p:nvGrpSpPr>
            <p:grpSpPr>
              <a:xfrm>
                <a:off x="3190578" y="4489137"/>
                <a:ext cx="390852" cy="280889"/>
                <a:chOff x="2438400" y="4242593"/>
                <a:chExt cx="1752600" cy="1243807"/>
              </a:xfrm>
            </p:grpSpPr>
            <p:sp>
              <p:nvSpPr>
                <p:cNvPr id="500" name="Oval 499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ounded Rectangle 501"/>
                <p:cNvSpPr/>
                <p:nvPr/>
              </p:nvSpPr>
              <p:spPr>
                <a:xfrm>
                  <a:off x="2514600" y="4648200"/>
                  <a:ext cx="1600200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Flowchart: Preparation 502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Flowchart: Preparation 503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Flowchart: Preparation 504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Snip Same Side Corner Rectangle 505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Isosceles Triangle 506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8" name="Group 507"/>
              <p:cNvGrpSpPr/>
              <p:nvPr/>
            </p:nvGrpSpPr>
            <p:grpSpPr>
              <a:xfrm>
                <a:off x="1058799" y="4809592"/>
                <a:ext cx="390852" cy="280889"/>
                <a:chOff x="2438400" y="4242593"/>
                <a:chExt cx="1752600" cy="1243807"/>
              </a:xfrm>
            </p:grpSpPr>
            <p:sp>
              <p:nvSpPr>
                <p:cNvPr id="509" name="Oval 508"/>
                <p:cNvSpPr/>
                <p:nvPr/>
              </p:nvSpPr>
              <p:spPr>
                <a:xfrm>
                  <a:off x="2743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Oval 509"/>
                <p:cNvSpPr/>
                <p:nvPr/>
              </p:nvSpPr>
              <p:spPr>
                <a:xfrm>
                  <a:off x="3505200" y="5029200"/>
                  <a:ext cx="457200" cy="457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ounded Rectangle 510"/>
                <p:cNvSpPr/>
                <p:nvPr/>
              </p:nvSpPr>
              <p:spPr>
                <a:xfrm>
                  <a:off x="2514602" y="4648199"/>
                  <a:ext cx="1600201" cy="6096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Flowchart: Preparation 511"/>
                <p:cNvSpPr/>
                <p:nvPr/>
              </p:nvSpPr>
              <p:spPr>
                <a:xfrm rot="10800000">
                  <a:off x="24384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Flowchart: Preparation 512"/>
                <p:cNvSpPr/>
                <p:nvPr/>
              </p:nvSpPr>
              <p:spPr>
                <a:xfrm>
                  <a:off x="2631226" y="4242593"/>
                  <a:ext cx="1102573" cy="811212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Flowchart: Preparation 513"/>
                <p:cNvSpPr/>
                <p:nvPr/>
              </p:nvSpPr>
              <p:spPr>
                <a:xfrm rot="10800000">
                  <a:off x="3276600" y="4815840"/>
                  <a:ext cx="914400" cy="441960"/>
                </a:xfrm>
                <a:prstGeom prst="flowChartPrepa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Snip Same Side Corner Rectangle 514"/>
                <p:cNvSpPr/>
                <p:nvPr/>
              </p:nvSpPr>
              <p:spPr>
                <a:xfrm>
                  <a:off x="2877711" y="4334034"/>
                  <a:ext cx="609601" cy="277811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Isosceles Triangle 515"/>
                <p:cNvSpPr/>
                <p:nvPr/>
              </p:nvSpPr>
              <p:spPr>
                <a:xfrm>
                  <a:off x="3343856" y="4366578"/>
                  <a:ext cx="260082" cy="2452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87" name="Group 1186"/>
            <p:cNvGrpSpPr/>
            <p:nvPr/>
          </p:nvGrpSpPr>
          <p:grpSpPr>
            <a:xfrm>
              <a:off x="1275288" y="4716020"/>
              <a:ext cx="390852" cy="280889"/>
              <a:chOff x="2438400" y="4242593"/>
              <a:chExt cx="1752600" cy="1243807"/>
            </a:xfrm>
          </p:grpSpPr>
          <p:sp>
            <p:nvSpPr>
              <p:cNvPr id="1188" name="Oval 1187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Rounded Rectangle 1189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Flowchart: Preparation 1190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Flowchart: Preparation 1191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Flowchart: Preparation 1192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Snip Same Side Corner Rectangle 1193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5" name="Isosceles Triangle 1194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6" name="Group 1195"/>
            <p:cNvGrpSpPr/>
            <p:nvPr/>
          </p:nvGrpSpPr>
          <p:grpSpPr>
            <a:xfrm>
              <a:off x="1702668" y="4722892"/>
              <a:ext cx="390852" cy="280889"/>
              <a:chOff x="2438400" y="4242593"/>
              <a:chExt cx="1752600" cy="1243807"/>
            </a:xfrm>
          </p:grpSpPr>
          <p:sp>
            <p:nvSpPr>
              <p:cNvPr id="1197" name="Oval 119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9" name="Rounded Rectangle 119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0" name="Flowchart: Preparation 119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1" name="Flowchart: Preparation 120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2" name="Flowchart: Preparation 120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3" name="Snip Same Side Corner Rectangle 120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4" name="Isosceles Triangle 120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472" name="Group 19471"/>
          <p:cNvGrpSpPr/>
          <p:nvPr/>
        </p:nvGrpSpPr>
        <p:grpSpPr>
          <a:xfrm>
            <a:off x="4983141" y="3113256"/>
            <a:ext cx="3499169" cy="1909035"/>
            <a:chOff x="4929596" y="3181845"/>
            <a:chExt cx="3858731" cy="2027539"/>
          </a:xfrm>
        </p:grpSpPr>
        <p:grpSp>
          <p:nvGrpSpPr>
            <p:cNvPr id="962" name="Group 961"/>
            <p:cNvGrpSpPr/>
            <p:nvPr/>
          </p:nvGrpSpPr>
          <p:grpSpPr>
            <a:xfrm>
              <a:off x="6206452" y="3181845"/>
              <a:ext cx="390852" cy="280889"/>
              <a:chOff x="2438400" y="4242593"/>
              <a:chExt cx="1752600" cy="1243807"/>
            </a:xfrm>
          </p:grpSpPr>
          <p:sp>
            <p:nvSpPr>
              <p:cNvPr id="1179" name="Oval 117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Rounded Rectangle 118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Flowchart: Preparation 118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Flowchart: Preparation 118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Flowchart: Preparation 118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Snip Same Side Corner Rectangle 118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Isosceles Triangle 118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3" name="Group 962"/>
            <p:cNvGrpSpPr/>
            <p:nvPr/>
          </p:nvGrpSpPr>
          <p:grpSpPr>
            <a:xfrm>
              <a:off x="6630991" y="3181845"/>
              <a:ext cx="390852" cy="280889"/>
              <a:chOff x="2438400" y="4242593"/>
              <a:chExt cx="1752600" cy="1243807"/>
            </a:xfrm>
          </p:grpSpPr>
          <p:sp>
            <p:nvSpPr>
              <p:cNvPr id="1171" name="Oval 117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Rounded Rectangle 117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Flowchart: Preparation 117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Flowchart: Preparation 117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Flowchart: Preparation 117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Snip Same Side Corner Rectangle 117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Isosceles Triangle 117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4" name="Group 963"/>
            <p:cNvGrpSpPr/>
            <p:nvPr/>
          </p:nvGrpSpPr>
          <p:grpSpPr>
            <a:xfrm>
              <a:off x="7055531" y="3181845"/>
              <a:ext cx="390852" cy="280889"/>
              <a:chOff x="2438400" y="4242593"/>
              <a:chExt cx="1752600" cy="1243807"/>
            </a:xfrm>
          </p:grpSpPr>
          <p:sp>
            <p:nvSpPr>
              <p:cNvPr id="1163" name="Oval 116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Rounded Rectangle 116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Flowchart: Preparation 116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Flowchart: Preparation 116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Flowchart: Preparation 116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Snip Same Side Corner Rectangle 116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Isosceles Triangle 116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5" name="Group 964"/>
            <p:cNvGrpSpPr/>
            <p:nvPr/>
          </p:nvGrpSpPr>
          <p:grpSpPr>
            <a:xfrm>
              <a:off x="5781913" y="3181845"/>
              <a:ext cx="390852" cy="280889"/>
              <a:chOff x="2438400" y="4242593"/>
              <a:chExt cx="1752600" cy="1243807"/>
            </a:xfrm>
          </p:grpSpPr>
          <p:sp>
            <p:nvSpPr>
              <p:cNvPr id="1155" name="Oval 115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Oval 115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Rounded Rectangle 115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Flowchart: Preparation 115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Flowchart: Preparation 115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Flowchart: Preparation 115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Snip Same Side Corner Rectangle 116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Isosceles Triangle 116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6" name="Group 965"/>
            <p:cNvGrpSpPr/>
            <p:nvPr/>
          </p:nvGrpSpPr>
          <p:grpSpPr>
            <a:xfrm>
              <a:off x="5357374" y="3181845"/>
              <a:ext cx="390852" cy="280889"/>
              <a:chOff x="2438400" y="4242593"/>
              <a:chExt cx="1752600" cy="1243807"/>
            </a:xfrm>
          </p:grpSpPr>
          <p:sp>
            <p:nvSpPr>
              <p:cNvPr id="1147" name="Oval 114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Rounded Rectangle 114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Flowchart: Preparation 114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Flowchart: Preparation 115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Flowchart: Preparation 115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Snip Same Side Corner Rectangle 115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Isosceles Triangle 115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7" name="Group 966"/>
            <p:cNvGrpSpPr/>
            <p:nvPr/>
          </p:nvGrpSpPr>
          <p:grpSpPr>
            <a:xfrm>
              <a:off x="6223446" y="3524907"/>
              <a:ext cx="390852" cy="280889"/>
              <a:chOff x="2438400" y="4242593"/>
              <a:chExt cx="1752600" cy="1243807"/>
            </a:xfrm>
          </p:grpSpPr>
          <p:sp>
            <p:nvSpPr>
              <p:cNvPr id="1139" name="Oval 113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Oval 113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Rounded Rectangle 114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Flowchart: Preparation 114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Flowchart: Preparation 114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Flowchart: Preparation 114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Snip Same Side Corner Rectangle 114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Isosceles Triangle 114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8" name="Group 967"/>
            <p:cNvGrpSpPr/>
            <p:nvPr/>
          </p:nvGrpSpPr>
          <p:grpSpPr>
            <a:xfrm>
              <a:off x="6647985" y="3524907"/>
              <a:ext cx="390852" cy="280889"/>
              <a:chOff x="2438400" y="4242593"/>
              <a:chExt cx="1752600" cy="1243807"/>
            </a:xfrm>
          </p:grpSpPr>
          <p:sp>
            <p:nvSpPr>
              <p:cNvPr id="1131" name="Oval 113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Rounded Rectangle 113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Flowchart: Preparation 113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Flowchart: Preparation 113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Flowchart: Preparation 113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Snip Same Side Corner Rectangle 113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Isosceles Triangle 113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9" name="Group 968"/>
            <p:cNvGrpSpPr/>
            <p:nvPr/>
          </p:nvGrpSpPr>
          <p:grpSpPr>
            <a:xfrm>
              <a:off x="7072525" y="3524907"/>
              <a:ext cx="390852" cy="280889"/>
              <a:chOff x="2438400" y="4242593"/>
              <a:chExt cx="1752600" cy="1243807"/>
            </a:xfrm>
          </p:grpSpPr>
          <p:sp>
            <p:nvSpPr>
              <p:cNvPr id="1123" name="Oval 112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Oval 112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Rounded Rectangle 112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Flowchart: Preparation 112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Flowchart: Preparation 112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Flowchart: Preparation 112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Snip Same Side Corner Rectangle 112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Isosceles Triangle 112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/>
            <p:cNvGrpSpPr/>
            <p:nvPr/>
          </p:nvGrpSpPr>
          <p:grpSpPr>
            <a:xfrm>
              <a:off x="5798907" y="3524907"/>
              <a:ext cx="390852" cy="280889"/>
              <a:chOff x="2438400" y="4242593"/>
              <a:chExt cx="1752600" cy="1243807"/>
            </a:xfrm>
          </p:grpSpPr>
          <p:sp>
            <p:nvSpPr>
              <p:cNvPr id="1115" name="Oval 111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Oval 111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Rounded Rectangle 111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Flowchart: Preparation 111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Flowchart: Preparation 111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0" name="Flowchart: Preparation 111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Snip Same Side Corner Rectangle 112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Isosceles Triangle 112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1" name="Group 970"/>
            <p:cNvGrpSpPr/>
            <p:nvPr/>
          </p:nvGrpSpPr>
          <p:grpSpPr>
            <a:xfrm>
              <a:off x="5374368" y="3524907"/>
              <a:ext cx="390852" cy="280889"/>
              <a:chOff x="2438400" y="4242593"/>
              <a:chExt cx="1752600" cy="1243807"/>
            </a:xfrm>
          </p:grpSpPr>
          <p:sp>
            <p:nvSpPr>
              <p:cNvPr id="1107" name="Oval 110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Rounded Rectangle 110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Flowchart: Preparation 110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Flowchart: Preparation 111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Flowchart: Preparation 111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Snip Same Side Corner Rectangle 111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Isosceles Triangle 111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/>
            <p:cNvGrpSpPr/>
            <p:nvPr/>
          </p:nvGrpSpPr>
          <p:grpSpPr>
            <a:xfrm>
              <a:off x="6223445" y="3863856"/>
              <a:ext cx="390852" cy="280889"/>
              <a:chOff x="2438400" y="4242593"/>
              <a:chExt cx="1752600" cy="1243807"/>
            </a:xfrm>
          </p:grpSpPr>
          <p:sp>
            <p:nvSpPr>
              <p:cNvPr id="1099" name="Oval 109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Rounded Rectangle 110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Flowchart: Preparation 110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Flowchart: Preparation 110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Flowchart: Preparation 110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Snip Same Side Corner Rectangle 110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Isosceles Triangle 110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3" name="Group 972"/>
            <p:cNvGrpSpPr/>
            <p:nvPr/>
          </p:nvGrpSpPr>
          <p:grpSpPr>
            <a:xfrm>
              <a:off x="6647984" y="3863856"/>
              <a:ext cx="390852" cy="280889"/>
              <a:chOff x="2438400" y="4242593"/>
              <a:chExt cx="1752600" cy="1243807"/>
            </a:xfrm>
          </p:grpSpPr>
          <p:sp>
            <p:nvSpPr>
              <p:cNvPr id="1091" name="Oval 109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Rounded Rectangle 109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Flowchart: Preparation 109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Flowchart: Preparation 109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Flowchart: Preparation 109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Snip Same Side Corner Rectangle 109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Isosceles Triangle 109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4" name="Group 973"/>
            <p:cNvGrpSpPr/>
            <p:nvPr/>
          </p:nvGrpSpPr>
          <p:grpSpPr>
            <a:xfrm>
              <a:off x="7072524" y="3863856"/>
              <a:ext cx="390852" cy="280889"/>
              <a:chOff x="2438400" y="4242593"/>
              <a:chExt cx="1752600" cy="1243807"/>
            </a:xfrm>
          </p:grpSpPr>
          <p:sp>
            <p:nvSpPr>
              <p:cNvPr id="1083" name="Oval 108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Rounded Rectangle 108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Flowchart: Preparation 108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Flowchart: Preparation 108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Flowchart: Preparation 108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Snip Same Side Corner Rectangle 108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Isosceles Triangle 108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5" name="Group 974"/>
            <p:cNvGrpSpPr/>
            <p:nvPr/>
          </p:nvGrpSpPr>
          <p:grpSpPr>
            <a:xfrm>
              <a:off x="5798906" y="3863856"/>
              <a:ext cx="390852" cy="280889"/>
              <a:chOff x="2438400" y="4242593"/>
              <a:chExt cx="1752600" cy="1243807"/>
            </a:xfrm>
          </p:grpSpPr>
          <p:sp>
            <p:nvSpPr>
              <p:cNvPr id="1075" name="Oval 107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Rounded Rectangle 107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Flowchart: Preparation 107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Flowchart: Preparation 107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Flowchart: Preparation 107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Snip Same Side Corner Rectangle 108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Isosceles Triangle 108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6" name="Group 975"/>
            <p:cNvGrpSpPr/>
            <p:nvPr/>
          </p:nvGrpSpPr>
          <p:grpSpPr>
            <a:xfrm>
              <a:off x="5374367" y="3863856"/>
              <a:ext cx="390852" cy="280889"/>
              <a:chOff x="2438400" y="4242593"/>
              <a:chExt cx="1752600" cy="1243807"/>
            </a:xfrm>
          </p:grpSpPr>
          <p:sp>
            <p:nvSpPr>
              <p:cNvPr id="1067" name="Oval 106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Rounded Rectangle 106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Flowchart: Preparation 106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Flowchart: Preparation 107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Flowchart: Preparation 107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Snip Same Side Corner Rectangle 107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Isosceles Triangle 107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7" name="Group 976"/>
            <p:cNvGrpSpPr/>
            <p:nvPr/>
          </p:nvGrpSpPr>
          <p:grpSpPr>
            <a:xfrm>
              <a:off x="6206452" y="4228671"/>
              <a:ext cx="390852" cy="280889"/>
              <a:chOff x="2438400" y="4242593"/>
              <a:chExt cx="1752600" cy="1243807"/>
            </a:xfrm>
          </p:grpSpPr>
          <p:sp>
            <p:nvSpPr>
              <p:cNvPr id="1059" name="Oval 105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Rounded Rectangle 106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Flowchart: Preparation 106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Flowchart: Preparation 106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Flowchart: Preparation 106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Snip Same Side Corner Rectangle 106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Isosceles Triangle 106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8" name="Group 977"/>
            <p:cNvGrpSpPr/>
            <p:nvPr/>
          </p:nvGrpSpPr>
          <p:grpSpPr>
            <a:xfrm>
              <a:off x="6630991" y="4228671"/>
              <a:ext cx="390852" cy="280889"/>
              <a:chOff x="2438400" y="4242593"/>
              <a:chExt cx="1752600" cy="1243807"/>
            </a:xfrm>
          </p:grpSpPr>
          <p:sp>
            <p:nvSpPr>
              <p:cNvPr id="1051" name="Oval 105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Rounded Rectangle 105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Flowchart: Preparation 105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Flowchart: Preparation 105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Flowchart: Preparation 105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Snip Same Side Corner Rectangle 105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Isosceles Triangle 105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7055531" y="4228671"/>
              <a:ext cx="390852" cy="280889"/>
              <a:chOff x="2438400" y="4242593"/>
              <a:chExt cx="1752600" cy="1243807"/>
            </a:xfrm>
          </p:grpSpPr>
          <p:sp>
            <p:nvSpPr>
              <p:cNvPr id="1043" name="Oval 104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ounded Rectangle 104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Flowchart: Preparation 104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Flowchart: Preparation 104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Flowchart: Preparation 104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Snip Same Side Corner Rectangle 104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Isosceles Triangle 104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0" name="Group 979"/>
            <p:cNvGrpSpPr/>
            <p:nvPr/>
          </p:nvGrpSpPr>
          <p:grpSpPr>
            <a:xfrm>
              <a:off x="5781913" y="4228671"/>
              <a:ext cx="390852" cy="280889"/>
              <a:chOff x="2438400" y="4242593"/>
              <a:chExt cx="1752600" cy="1243807"/>
            </a:xfrm>
          </p:grpSpPr>
          <p:sp>
            <p:nvSpPr>
              <p:cNvPr id="1035" name="Oval 103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Rounded Rectangle 103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Flowchart: Preparation 103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Flowchart: Preparation 103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Flowchart: Preparation 103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Snip Same Side Corner Rectangle 104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Isosceles Triangle 104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5357374" y="4228671"/>
              <a:ext cx="390852" cy="280889"/>
              <a:chOff x="2438400" y="4242593"/>
              <a:chExt cx="1752600" cy="1243807"/>
            </a:xfrm>
          </p:grpSpPr>
          <p:sp>
            <p:nvSpPr>
              <p:cNvPr id="1027" name="Oval 102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Rounded Rectangle 102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Flowchart: Preparation 102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Flowchart: Preparation 103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Flowchart: Preparation 103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Snip Same Side Corner Rectangle 103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Isosceles Triangle 103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2" name="Group 981"/>
            <p:cNvGrpSpPr/>
            <p:nvPr/>
          </p:nvGrpSpPr>
          <p:grpSpPr>
            <a:xfrm>
              <a:off x="7501835" y="3878035"/>
              <a:ext cx="390852" cy="280889"/>
              <a:chOff x="2438400" y="4242593"/>
              <a:chExt cx="1752600" cy="1243807"/>
            </a:xfrm>
          </p:grpSpPr>
          <p:sp>
            <p:nvSpPr>
              <p:cNvPr id="1019" name="Oval 101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Rounded Rectangle 102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Flowchart: Preparation 102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Flowchart: Preparation 102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Flowchart: Preparation 102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Snip Same Side Corner Rectangle 102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Isosceles Triangle 102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3" name="Group 982"/>
            <p:cNvGrpSpPr/>
            <p:nvPr/>
          </p:nvGrpSpPr>
          <p:grpSpPr>
            <a:xfrm>
              <a:off x="7508403" y="3527239"/>
              <a:ext cx="390852" cy="280889"/>
              <a:chOff x="2438400" y="4242593"/>
              <a:chExt cx="1752600" cy="1243807"/>
            </a:xfrm>
          </p:grpSpPr>
          <p:sp>
            <p:nvSpPr>
              <p:cNvPr id="1011" name="Oval 101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Rounded Rectangle 101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Flowchart: Preparation 101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Flowchart: Preparation 101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Flowchart: Preparation 101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Snip Same Side Corner Rectangle 101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Isosceles Triangle 101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4" name="Group 983"/>
            <p:cNvGrpSpPr/>
            <p:nvPr/>
          </p:nvGrpSpPr>
          <p:grpSpPr>
            <a:xfrm>
              <a:off x="7472900" y="3192141"/>
              <a:ext cx="390852" cy="280889"/>
              <a:chOff x="2438400" y="4242593"/>
              <a:chExt cx="1752600" cy="1243807"/>
            </a:xfrm>
          </p:grpSpPr>
          <p:sp>
            <p:nvSpPr>
              <p:cNvPr id="1003" name="Oval 100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Rounded Rectangle 100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Flowchart: Preparation 100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Flowchart: Preparation 100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Flowchart: Preparation 100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Snip Same Side Corner Rectangle 100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Isosceles Triangle 100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5" name="Group 984"/>
            <p:cNvGrpSpPr/>
            <p:nvPr/>
          </p:nvGrpSpPr>
          <p:grpSpPr>
            <a:xfrm>
              <a:off x="7489153" y="4236175"/>
              <a:ext cx="390852" cy="280889"/>
              <a:chOff x="2438400" y="4242593"/>
              <a:chExt cx="1752600" cy="1243807"/>
            </a:xfrm>
          </p:grpSpPr>
          <p:sp>
            <p:nvSpPr>
              <p:cNvPr id="995" name="Oval 99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Rounded Rectangle 99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Flowchart: Preparation 99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Flowchart: Preparation 99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Flowchart: Preparation 99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Snip Same Side Corner Rectangle 100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Isosceles Triangle 100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6" name="Group 985"/>
            <p:cNvGrpSpPr/>
            <p:nvPr/>
          </p:nvGrpSpPr>
          <p:grpSpPr>
            <a:xfrm>
              <a:off x="5357374" y="4556630"/>
              <a:ext cx="390852" cy="280889"/>
              <a:chOff x="2438400" y="4242593"/>
              <a:chExt cx="1752600" cy="1243807"/>
            </a:xfrm>
          </p:grpSpPr>
          <p:sp>
            <p:nvSpPr>
              <p:cNvPr id="987" name="Oval 98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Rounded Rectangle 988"/>
              <p:cNvSpPr/>
              <p:nvPr/>
            </p:nvSpPr>
            <p:spPr>
              <a:xfrm>
                <a:off x="2514602" y="4648199"/>
                <a:ext cx="1600201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Flowchart: Preparation 98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Flowchart: Preparation 99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Flowchart: Preparation 99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Snip Same Side Corner Rectangle 99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Isosceles Triangle 99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6" name="Group 1205"/>
            <p:cNvGrpSpPr/>
            <p:nvPr/>
          </p:nvGrpSpPr>
          <p:grpSpPr>
            <a:xfrm>
              <a:off x="6631975" y="4545641"/>
              <a:ext cx="390852" cy="280889"/>
              <a:chOff x="2438400" y="4242593"/>
              <a:chExt cx="1752600" cy="1243807"/>
            </a:xfrm>
          </p:grpSpPr>
          <p:sp>
            <p:nvSpPr>
              <p:cNvPr id="1423" name="Oval 142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4" name="Oval 142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5" name="Rounded Rectangle 142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6" name="Flowchart: Preparation 142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7" name="Flowchart: Preparation 142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8" name="Flowchart: Preparation 142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9" name="Snip Same Side Corner Rectangle 142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0" name="Isosceles Triangle 142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7" name="Group 1206"/>
            <p:cNvGrpSpPr/>
            <p:nvPr/>
          </p:nvGrpSpPr>
          <p:grpSpPr>
            <a:xfrm>
              <a:off x="7056514" y="4545641"/>
              <a:ext cx="390852" cy="280889"/>
              <a:chOff x="2438400" y="4242593"/>
              <a:chExt cx="1752600" cy="1243807"/>
            </a:xfrm>
          </p:grpSpPr>
          <p:sp>
            <p:nvSpPr>
              <p:cNvPr id="1415" name="Oval 141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6" name="Oval 141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7" name="Rounded Rectangle 141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8" name="Flowchart: Preparation 141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9" name="Flowchart: Preparation 141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0" name="Flowchart: Preparation 141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1" name="Snip Same Side Corner Rectangle 142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2" name="Isosceles Triangle 142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8" name="Group 1207"/>
            <p:cNvGrpSpPr/>
            <p:nvPr/>
          </p:nvGrpSpPr>
          <p:grpSpPr>
            <a:xfrm>
              <a:off x="4942755" y="3197522"/>
              <a:ext cx="390852" cy="280889"/>
              <a:chOff x="2438400" y="4242593"/>
              <a:chExt cx="1752600" cy="1243807"/>
            </a:xfrm>
          </p:grpSpPr>
          <p:sp>
            <p:nvSpPr>
              <p:cNvPr id="1407" name="Oval 140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8" name="Oval 140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9" name="Rounded Rectangle 140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0" name="Flowchart: Preparation 140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1" name="Flowchart: Preparation 141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2" name="Flowchart: Preparation 141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3" name="Snip Same Side Corner Rectangle 141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4" name="Isosceles Triangle 141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9" name="Group 1208"/>
            <p:cNvGrpSpPr/>
            <p:nvPr/>
          </p:nvGrpSpPr>
          <p:grpSpPr>
            <a:xfrm>
              <a:off x="6207436" y="4545641"/>
              <a:ext cx="390852" cy="280889"/>
              <a:chOff x="2438400" y="4242593"/>
              <a:chExt cx="1752600" cy="1243807"/>
            </a:xfrm>
          </p:grpSpPr>
          <p:sp>
            <p:nvSpPr>
              <p:cNvPr id="1399" name="Oval 139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0" name="Oval 139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1" name="Rounded Rectangle 140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2" name="Flowchart: Preparation 140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3" name="Flowchart: Preparation 140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" name="Flowchart: Preparation 140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5" name="Snip Same Side Corner Rectangle 140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6" name="Isosceles Triangle 140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0" name="Group 1209"/>
            <p:cNvGrpSpPr/>
            <p:nvPr/>
          </p:nvGrpSpPr>
          <p:grpSpPr>
            <a:xfrm>
              <a:off x="5782897" y="4545641"/>
              <a:ext cx="390852" cy="280889"/>
              <a:chOff x="2438400" y="4242593"/>
              <a:chExt cx="1752600" cy="1243807"/>
            </a:xfrm>
          </p:grpSpPr>
          <p:sp>
            <p:nvSpPr>
              <p:cNvPr id="1391" name="Oval 139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2" name="Oval 139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3" name="Rounded Rectangle 139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4" name="Flowchart: Preparation 139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5" name="Flowchart: Preparation 139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6" name="Flowchart: Preparation 139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Snip Same Side Corner Rectangle 139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8" name="Isosceles Triangle 139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1" name="Group 1210"/>
            <p:cNvGrpSpPr/>
            <p:nvPr/>
          </p:nvGrpSpPr>
          <p:grpSpPr>
            <a:xfrm>
              <a:off x="7517118" y="4546637"/>
              <a:ext cx="390852" cy="280889"/>
              <a:chOff x="2438400" y="4242593"/>
              <a:chExt cx="1752600" cy="1243807"/>
            </a:xfrm>
          </p:grpSpPr>
          <p:sp>
            <p:nvSpPr>
              <p:cNvPr id="1383" name="Oval 138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138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5" name="Rounded Rectangle 138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6" name="Flowchart: Preparation 138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7" name="Flowchart: Preparation 138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8" name="Flowchart: Preparation 138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9" name="Snip Same Side Corner Rectangle 138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0" name="Isosceles Triangle 138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2" name="Group 1211"/>
            <p:cNvGrpSpPr/>
            <p:nvPr/>
          </p:nvGrpSpPr>
          <p:grpSpPr>
            <a:xfrm>
              <a:off x="7941657" y="4546637"/>
              <a:ext cx="390852" cy="280889"/>
              <a:chOff x="2438400" y="4242593"/>
              <a:chExt cx="1752600" cy="1243807"/>
            </a:xfrm>
          </p:grpSpPr>
          <p:sp>
            <p:nvSpPr>
              <p:cNvPr id="1375" name="Oval 137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6" name="Oval 137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7" name="Rounded Rectangle 137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8" name="Flowchart: Preparation 137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9" name="Flowchart: Preparation 137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0" name="Flowchart: Preparation 137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1" name="Snip Same Side Corner Rectangle 138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2" name="Isosceles Triangle 138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3" name="Group 1212"/>
            <p:cNvGrpSpPr/>
            <p:nvPr/>
          </p:nvGrpSpPr>
          <p:grpSpPr>
            <a:xfrm>
              <a:off x="4959749" y="3540584"/>
              <a:ext cx="390852" cy="280889"/>
              <a:chOff x="2438400" y="4242593"/>
              <a:chExt cx="1752600" cy="1243807"/>
            </a:xfrm>
          </p:grpSpPr>
          <p:sp>
            <p:nvSpPr>
              <p:cNvPr id="1367" name="Oval 136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8" name="Oval 136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Rounded Rectangle 136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Flowchart: Preparation 136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Flowchart: Preparation 137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Flowchart: Preparation 137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3" name="Snip Same Side Corner Rectangle 137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4" name="Isosceles Triangle 137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4" name="Group 1213"/>
            <p:cNvGrpSpPr/>
            <p:nvPr/>
          </p:nvGrpSpPr>
          <p:grpSpPr>
            <a:xfrm>
              <a:off x="8380481" y="4234434"/>
              <a:ext cx="390852" cy="280889"/>
              <a:chOff x="2438400" y="4242593"/>
              <a:chExt cx="1752600" cy="1243807"/>
            </a:xfrm>
          </p:grpSpPr>
          <p:sp>
            <p:nvSpPr>
              <p:cNvPr id="1359" name="Oval 135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0" name="Oval 135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1" name="Rounded Rectangle 136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2" name="Flowchart: Preparation 136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Flowchart: Preparation 136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Flowchart: Preparation 136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5" name="Snip Same Side Corner Rectangle 136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Isosceles Triangle 136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5" name="Group 1214"/>
            <p:cNvGrpSpPr/>
            <p:nvPr/>
          </p:nvGrpSpPr>
          <p:grpSpPr>
            <a:xfrm>
              <a:off x="8360325" y="3189273"/>
              <a:ext cx="390852" cy="280889"/>
              <a:chOff x="2438400" y="4242593"/>
              <a:chExt cx="1752600" cy="1243807"/>
            </a:xfrm>
          </p:grpSpPr>
          <p:sp>
            <p:nvSpPr>
              <p:cNvPr id="1351" name="Oval 135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" name="Oval 135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3" name="Rounded Rectangle 135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4" name="Flowchart: Preparation 135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5" name="Flowchart: Preparation 135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6" name="Flowchart: Preparation 135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7" name="Snip Same Side Corner Rectangle 135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Isosceles Triangle 135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6" name="Group 1215"/>
            <p:cNvGrpSpPr/>
            <p:nvPr/>
          </p:nvGrpSpPr>
          <p:grpSpPr>
            <a:xfrm>
              <a:off x="6670177" y="4922637"/>
              <a:ext cx="390852" cy="280889"/>
              <a:chOff x="2438400" y="4242593"/>
              <a:chExt cx="1752600" cy="1243807"/>
            </a:xfrm>
          </p:grpSpPr>
          <p:sp>
            <p:nvSpPr>
              <p:cNvPr id="1343" name="Oval 134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Oval 134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Rounded Rectangle 134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6" name="Flowchart: Preparation 134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7" name="Flowchart: Preparation 134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" name="Flowchart: Preparation 134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9" name="Snip Same Side Corner Rectangle 134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" name="Isosceles Triangle 134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7" name="Group 1216"/>
            <p:cNvGrpSpPr/>
            <p:nvPr/>
          </p:nvGrpSpPr>
          <p:grpSpPr>
            <a:xfrm>
              <a:off x="8397475" y="4542432"/>
              <a:ext cx="390852" cy="280889"/>
              <a:chOff x="2438400" y="4242593"/>
              <a:chExt cx="1752600" cy="1243807"/>
            </a:xfrm>
          </p:grpSpPr>
          <p:sp>
            <p:nvSpPr>
              <p:cNvPr id="1335" name="Oval 133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Oval 133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" name="Rounded Rectangle 133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8" name="Flowchart: Preparation 133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9" name="Flowchart: Preparation 133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0" name="Flowchart: Preparation 133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1" name="Snip Same Side Corner Rectangle 134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" name="Isosceles Triangle 134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8" name="Group 1217"/>
            <p:cNvGrpSpPr/>
            <p:nvPr/>
          </p:nvGrpSpPr>
          <p:grpSpPr>
            <a:xfrm>
              <a:off x="4959748" y="3879533"/>
              <a:ext cx="390852" cy="280889"/>
              <a:chOff x="2438400" y="4242593"/>
              <a:chExt cx="1752600" cy="1243807"/>
            </a:xfrm>
          </p:grpSpPr>
          <p:sp>
            <p:nvSpPr>
              <p:cNvPr id="1327" name="Oval 132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Oval 132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9" name="Rounded Rectangle 132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Flowchart: Preparation 132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Flowchart: Preparation 133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Flowchart: Preparation 133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Snip Same Side Corner Rectangle 133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Isosceles Triangle 133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9" name="Group 1218"/>
            <p:cNvGrpSpPr/>
            <p:nvPr/>
          </p:nvGrpSpPr>
          <p:grpSpPr>
            <a:xfrm>
              <a:off x="6245638" y="4922637"/>
              <a:ext cx="390852" cy="280889"/>
              <a:chOff x="2438400" y="4242593"/>
              <a:chExt cx="1752600" cy="1243807"/>
            </a:xfrm>
          </p:grpSpPr>
          <p:sp>
            <p:nvSpPr>
              <p:cNvPr id="1319" name="Oval 131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Oval 131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Rounded Rectangle 132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Flowchart: Preparation 132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Flowchart: Preparation 132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Flowchart: Preparation 132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Snip Same Side Corner Rectangle 132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Isosceles Triangle 132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0" name="Group 1219"/>
            <p:cNvGrpSpPr/>
            <p:nvPr/>
          </p:nvGrpSpPr>
          <p:grpSpPr>
            <a:xfrm>
              <a:off x="8360324" y="3528222"/>
              <a:ext cx="390852" cy="280889"/>
              <a:chOff x="2438400" y="4242593"/>
              <a:chExt cx="1752600" cy="1243807"/>
            </a:xfrm>
          </p:grpSpPr>
          <p:sp>
            <p:nvSpPr>
              <p:cNvPr id="1311" name="Oval 131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Oval 131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Rounded Rectangle 131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Flowchart: Preparation 131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Flowchart: Preparation 131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Flowchart: Preparation 131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Snip Same Side Corner Rectangle 131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Isosceles Triangle 131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1" name="Group 1220"/>
            <p:cNvGrpSpPr/>
            <p:nvPr/>
          </p:nvGrpSpPr>
          <p:grpSpPr>
            <a:xfrm>
              <a:off x="5382779" y="4928495"/>
              <a:ext cx="390852" cy="280889"/>
              <a:chOff x="2438400" y="4242593"/>
              <a:chExt cx="1752600" cy="1243807"/>
            </a:xfrm>
          </p:grpSpPr>
          <p:sp>
            <p:nvSpPr>
              <p:cNvPr id="1303" name="Oval 130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4" name="Oval 130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5" name="Rounded Rectangle 130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Flowchart: Preparation 130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7" name="Flowchart: Preparation 130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8" name="Flowchart: Preparation 130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9" name="Snip Same Side Corner Rectangle 130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Isosceles Triangle 130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2" name="Group 1221"/>
            <p:cNvGrpSpPr/>
            <p:nvPr/>
          </p:nvGrpSpPr>
          <p:grpSpPr>
            <a:xfrm>
              <a:off x="5807318" y="4928495"/>
              <a:ext cx="390852" cy="280889"/>
              <a:chOff x="2438400" y="4242593"/>
              <a:chExt cx="1752600" cy="1243807"/>
            </a:xfrm>
          </p:grpSpPr>
          <p:sp>
            <p:nvSpPr>
              <p:cNvPr id="1295" name="Oval 129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6" name="Oval 129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7" name="Rounded Rectangle 129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8" name="Flowchart: Preparation 129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9" name="Flowchart: Preparation 129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0" name="Flowchart: Preparation 129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1" name="Snip Same Side Corner Rectangle 130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2" name="Isosceles Triangle 130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3" name="Group 1222"/>
            <p:cNvGrpSpPr/>
            <p:nvPr/>
          </p:nvGrpSpPr>
          <p:grpSpPr>
            <a:xfrm>
              <a:off x="4942755" y="4244348"/>
              <a:ext cx="390852" cy="280889"/>
              <a:chOff x="2438400" y="4242593"/>
              <a:chExt cx="1752600" cy="1243807"/>
            </a:xfrm>
          </p:grpSpPr>
          <p:sp>
            <p:nvSpPr>
              <p:cNvPr id="1287" name="Oval 128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8" name="Oval 128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9" name="Rounded Rectangle 128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0" name="Flowchart: Preparation 128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1" name="Flowchart: Preparation 129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2" name="Flowchart: Preparation 129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Snip Same Side Corner Rectangle 129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4" name="Isosceles Triangle 129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4" name="Group 1223"/>
            <p:cNvGrpSpPr/>
            <p:nvPr/>
          </p:nvGrpSpPr>
          <p:grpSpPr>
            <a:xfrm>
              <a:off x="4958240" y="4928495"/>
              <a:ext cx="390852" cy="280889"/>
              <a:chOff x="2438400" y="4242593"/>
              <a:chExt cx="1752600" cy="1243807"/>
            </a:xfrm>
          </p:grpSpPr>
          <p:sp>
            <p:nvSpPr>
              <p:cNvPr id="1279" name="Oval 127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0" name="Oval 127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1" name="Rounded Rectangle 128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2" name="Flowchart: Preparation 128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3" name="Flowchart: Preparation 128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4" name="Flowchart: Preparation 128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5" name="Snip Same Side Corner Rectangle 128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6" name="Isosceles Triangle 128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5" name="Group 1224"/>
            <p:cNvGrpSpPr/>
            <p:nvPr/>
          </p:nvGrpSpPr>
          <p:grpSpPr>
            <a:xfrm>
              <a:off x="8343331" y="3893037"/>
              <a:ext cx="390852" cy="280889"/>
              <a:chOff x="2438400" y="4242593"/>
              <a:chExt cx="1752600" cy="1243807"/>
            </a:xfrm>
          </p:grpSpPr>
          <p:sp>
            <p:nvSpPr>
              <p:cNvPr id="1271" name="Oval 127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2" name="Oval 127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3" name="Rounded Rectangle 1272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4" name="Flowchart: Preparation 127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5" name="Flowchart: Preparation 127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6" name="Flowchart: Preparation 127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7" name="Snip Same Side Corner Rectangle 127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8" name="Isosceles Triangle 127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6" name="Group 1225"/>
            <p:cNvGrpSpPr/>
            <p:nvPr/>
          </p:nvGrpSpPr>
          <p:grpSpPr>
            <a:xfrm>
              <a:off x="7927589" y="3886156"/>
              <a:ext cx="390852" cy="280889"/>
              <a:chOff x="2438400" y="4242593"/>
              <a:chExt cx="1752600" cy="1243807"/>
            </a:xfrm>
          </p:grpSpPr>
          <p:sp>
            <p:nvSpPr>
              <p:cNvPr id="1263" name="Oval 1262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4" name="Oval 1263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5" name="Rounded Rectangle 1264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6" name="Flowchart: Preparation 1265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7" name="Flowchart: Preparation 1266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8" name="Flowchart: Preparation 1267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9" name="Snip Same Side Corner Rectangle 1268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0" name="Isosceles Triangle 1269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7" name="Group 1226"/>
            <p:cNvGrpSpPr/>
            <p:nvPr/>
          </p:nvGrpSpPr>
          <p:grpSpPr>
            <a:xfrm>
              <a:off x="7934157" y="3535360"/>
              <a:ext cx="390852" cy="280889"/>
              <a:chOff x="2438400" y="4242593"/>
              <a:chExt cx="1752600" cy="1243807"/>
            </a:xfrm>
          </p:grpSpPr>
          <p:sp>
            <p:nvSpPr>
              <p:cNvPr id="1255" name="Oval 1254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Oval 1255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7" name="Rounded Rectangle 1256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Flowchart: Preparation 1257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9" name="Flowchart: Preparation 1258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0" name="Flowchart: Preparation 1259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1" name="Snip Same Side Corner Rectangle 1260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2" name="Isosceles Triangle 1261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8" name="Group 1227"/>
            <p:cNvGrpSpPr/>
            <p:nvPr/>
          </p:nvGrpSpPr>
          <p:grpSpPr>
            <a:xfrm>
              <a:off x="7898654" y="3200262"/>
              <a:ext cx="390852" cy="280889"/>
              <a:chOff x="2438400" y="4242593"/>
              <a:chExt cx="1752600" cy="1243807"/>
            </a:xfrm>
          </p:grpSpPr>
          <p:sp>
            <p:nvSpPr>
              <p:cNvPr id="1247" name="Oval 1246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" name="Rounded Rectangle 1248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" name="Flowchart: Preparation 1249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1" name="Flowchart: Preparation 1250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" name="Flowchart: Preparation 1251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3" name="Snip Same Side Corner Rectangle 1252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" name="Isosceles Triangle 1253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9" name="Group 1228"/>
            <p:cNvGrpSpPr/>
            <p:nvPr/>
          </p:nvGrpSpPr>
          <p:grpSpPr>
            <a:xfrm>
              <a:off x="7914907" y="4244296"/>
              <a:ext cx="390852" cy="280889"/>
              <a:chOff x="2438400" y="4242593"/>
              <a:chExt cx="1752600" cy="1243807"/>
            </a:xfrm>
          </p:grpSpPr>
          <p:sp>
            <p:nvSpPr>
              <p:cNvPr id="1239" name="Oval 1238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" name="Rounded Rectangle 1240"/>
              <p:cNvSpPr/>
              <p:nvPr/>
            </p:nvSpPr>
            <p:spPr>
              <a:xfrm>
                <a:off x="2514600" y="4648200"/>
                <a:ext cx="1600200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Flowchart: Preparation 1241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3" name="Flowchart: Preparation 1242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4" name="Flowchart: Preparation 1243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5" name="Snip Same Side Corner Rectangle 1244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" name="Isosceles Triangle 1245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0" name="Group 1229"/>
            <p:cNvGrpSpPr/>
            <p:nvPr/>
          </p:nvGrpSpPr>
          <p:grpSpPr>
            <a:xfrm>
              <a:off x="4929596" y="4578929"/>
              <a:ext cx="390852" cy="280889"/>
              <a:chOff x="2438400" y="4242593"/>
              <a:chExt cx="1752600" cy="1243807"/>
            </a:xfrm>
          </p:grpSpPr>
          <p:sp>
            <p:nvSpPr>
              <p:cNvPr id="1231" name="Oval 1230"/>
              <p:cNvSpPr/>
              <p:nvPr/>
            </p:nvSpPr>
            <p:spPr>
              <a:xfrm>
                <a:off x="2743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3505200" y="5029200"/>
                <a:ext cx="457200" cy="457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3" name="Rounded Rectangle 1232"/>
              <p:cNvSpPr/>
              <p:nvPr/>
            </p:nvSpPr>
            <p:spPr>
              <a:xfrm>
                <a:off x="2514602" y="4648199"/>
                <a:ext cx="1600201" cy="609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4" name="Flowchart: Preparation 1233"/>
              <p:cNvSpPr/>
              <p:nvPr/>
            </p:nvSpPr>
            <p:spPr>
              <a:xfrm rot="10800000">
                <a:off x="24384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5" name="Flowchart: Preparation 1234"/>
              <p:cNvSpPr/>
              <p:nvPr/>
            </p:nvSpPr>
            <p:spPr>
              <a:xfrm>
                <a:off x="2631226" y="4242593"/>
                <a:ext cx="1102573" cy="811212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6" name="Flowchart: Preparation 1235"/>
              <p:cNvSpPr/>
              <p:nvPr/>
            </p:nvSpPr>
            <p:spPr>
              <a:xfrm rot="10800000">
                <a:off x="3276600" y="4815840"/>
                <a:ext cx="914400" cy="441960"/>
              </a:xfrm>
              <a:prstGeom prst="flowChartPrepa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7" name="Snip Same Side Corner Rectangle 1236"/>
              <p:cNvSpPr/>
              <p:nvPr/>
            </p:nvSpPr>
            <p:spPr>
              <a:xfrm>
                <a:off x="2877711" y="4334034"/>
                <a:ext cx="609601" cy="277811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8" name="Isosceles Triangle 1237"/>
              <p:cNvSpPr/>
              <p:nvPr/>
            </p:nvSpPr>
            <p:spPr>
              <a:xfrm>
                <a:off x="3343856" y="4366578"/>
                <a:ext cx="260082" cy="2452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470" name="Rectangle 19469"/>
          <p:cNvSpPr/>
          <p:nvPr/>
        </p:nvSpPr>
        <p:spPr>
          <a:xfrm>
            <a:off x="1308312" y="1162073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1991</a:t>
            </a:r>
            <a:endParaRPr lang="en-US" sz="3600" dirty="0"/>
          </a:p>
        </p:txBody>
      </p:sp>
      <p:sp>
        <p:nvSpPr>
          <p:cNvPr id="19471" name="Rectangle 19470"/>
          <p:cNvSpPr/>
          <p:nvPr/>
        </p:nvSpPr>
        <p:spPr>
          <a:xfrm>
            <a:off x="5898322" y="1184003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</a:t>
            </a:r>
          </a:p>
        </p:txBody>
      </p:sp>
      <p:sp>
        <p:nvSpPr>
          <p:cNvPr id="1435" name="TextBox 1434"/>
          <p:cNvSpPr txBox="1"/>
          <p:nvPr/>
        </p:nvSpPr>
        <p:spPr>
          <a:xfrm>
            <a:off x="6941798" y="4695911"/>
            <a:ext cx="15337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49.3 billion</a:t>
            </a:r>
          </a:p>
          <a:p>
            <a:r>
              <a:rPr lang="en-US" sz="1200" dirty="0"/>
              <a:t>v</a:t>
            </a:r>
            <a:r>
              <a:rPr lang="en-US" sz="1200" dirty="0" smtClean="0"/>
              <a:t>ehicle miles traveled</a:t>
            </a:r>
            <a:endParaRPr lang="en-US" dirty="0"/>
          </a:p>
        </p:txBody>
      </p:sp>
      <p:sp>
        <p:nvSpPr>
          <p:cNvPr id="1436" name="TextBox 1435"/>
          <p:cNvSpPr txBox="1"/>
          <p:nvPr/>
        </p:nvSpPr>
        <p:spPr>
          <a:xfrm>
            <a:off x="1810124" y="4461183"/>
            <a:ext cx="15946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27.7 billion </a:t>
            </a:r>
          </a:p>
          <a:p>
            <a:r>
              <a:rPr lang="en-US" sz="1200" dirty="0" smtClean="0"/>
              <a:t>vehicles miles traveled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65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18110" r="66554" b="6398"/>
          <a:stretch/>
        </p:blipFill>
        <p:spPr bwMode="auto">
          <a:xfrm rot="5400000">
            <a:off x="1785081" y="-477411"/>
            <a:ext cx="5718631" cy="86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05201" y="27855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1D3479"/>
                </a:solidFill>
                <a:latin typeface="Museo 300"/>
                <a:ea typeface="+mj-ea"/>
                <a:cs typeface="Trebuchet MS"/>
              </a:rPr>
              <a:t>FUNDING AND BUDGET</a:t>
            </a:r>
          </a:p>
          <a:p>
            <a:pPr algn="r">
              <a:defRPr/>
            </a:pP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Trebuchet MS"/>
              </a:rPr>
              <a:t>use $2 federal for every $1 state</a:t>
            </a:r>
            <a:endParaRPr lang="en-US" sz="2400" b="1" i="1" kern="1400" spc="100" dirty="0">
              <a:solidFill>
                <a:srgbClr val="FF6601"/>
              </a:solidFill>
              <a:latin typeface="Museo 300"/>
              <a:cs typeface="Trebuchet MS"/>
            </a:endParaRPr>
          </a:p>
          <a:p>
            <a:pPr>
              <a:defRPr/>
            </a:pPr>
            <a:endParaRPr lang="en-US" sz="2400" b="1" dirty="0">
              <a:solidFill>
                <a:srgbClr val="1D3479"/>
              </a:solidFill>
              <a:latin typeface="Museo 30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08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 noChangeAspect="1"/>
          </p:cNvGrpSpPr>
          <p:nvPr/>
        </p:nvGrpSpPr>
        <p:grpSpPr bwMode="auto">
          <a:xfrm>
            <a:off x="498921" y="1985572"/>
            <a:ext cx="6660818" cy="3765275"/>
            <a:chOff x="2308" y="1295"/>
            <a:chExt cx="4560" cy="2614"/>
          </a:xfrm>
        </p:grpSpPr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428" y="1295"/>
              <a:ext cx="3440" cy="2218"/>
            </a:xfrm>
            <a:custGeom>
              <a:avLst/>
              <a:gdLst>
                <a:gd name="T0" fmla="*/ 23 w 1889"/>
                <a:gd name="T1" fmla="*/ 331 h 1195"/>
                <a:gd name="T2" fmla="*/ 11 w 1889"/>
                <a:gd name="T3" fmla="*/ 513 h 1195"/>
                <a:gd name="T4" fmla="*/ 36 w 1889"/>
                <a:gd name="T5" fmla="*/ 621 h 1195"/>
                <a:gd name="T6" fmla="*/ 87 w 1889"/>
                <a:gd name="T7" fmla="*/ 730 h 1195"/>
                <a:gd name="T8" fmla="*/ 180 w 1889"/>
                <a:gd name="T9" fmla="*/ 826 h 1195"/>
                <a:gd name="T10" fmla="*/ 395 w 1889"/>
                <a:gd name="T11" fmla="*/ 924 h 1195"/>
                <a:gd name="T12" fmla="*/ 570 w 1889"/>
                <a:gd name="T13" fmla="*/ 924 h 1195"/>
                <a:gd name="T14" fmla="*/ 689 w 1889"/>
                <a:gd name="T15" fmla="*/ 1026 h 1195"/>
                <a:gd name="T16" fmla="*/ 778 w 1889"/>
                <a:gd name="T17" fmla="*/ 1025 h 1195"/>
                <a:gd name="T18" fmla="*/ 860 w 1889"/>
                <a:gd name="T19" fmla="*/ 1099 h 1195"/>
                <a:gd name="T20" fmla="*/ 954 w 1889"/>
                <a:gd name="T21" fmla="*/ 1189 h 1195"/>
                <a:gd name="T22" fmla="*/ 1009 w 1889"/>
                <a:gd name="T23" fmla="*/ 1080 h 1195"/>
                <a:gd name="T24" fmla="*/ 1071 w 1889"/>
                <a:gd name="T25" fmla="*/ 1028 h 1195"/>
                <a:gd name="T26" fmla="*/ 1149 w 1889"/>
                <a:gd name="T27" fmla="*/ 1008 h 1195"/>
                <a:gd name="T28" fmla="*/ 1253 w 1889"/>
                <a:gd name="T29" fmla="*/ 1025 h 1195"/>
                <a:gd name="T30" fmla="*/ 1319 w 1889"/>
                <a:gd name="T31" fmla="*/ 1025 h 1195"/>
                <a:gd name="T32" fmla="*/ 1259 w 1889"/>
                <a:gd name="T33" fmla="*/ 977 h 1195"/>
                <a:gd name="T34" fmla="*/ 1341 w 1889"/>
                <a:gd name="T35" fmla="*/ 959 h 1195"/>
                <a:gd name="T36" fmla="*/ 1397 w 1889"/>
                <a:gd name="T37" fmla="*/ 946 h 1195"/>
                <a:gd name="T38" fmla="*/ 1481 w 1889"/>
                <a:gd name="T39" fmla="*/ 964 h 1195"/>
                <a:gd name="T40" fmla="*/ 1546 w 1889"/>
                <a:gd name="T41" fmla="*/ 970 h 1195"/>
                <a:gd name="T42" fmla="*/ 1585 w 1889"/>
                <a:gd name="T43" fmla="*/ 1036 h 1195"/>
                <a:gd name="T44" fmla="*/ 1631 w 1889"/>
                <a:gd name="T45" fmla="*/ 1106 h 1195"/>
                <a:gd name="T46" fmla="*/ 1693 w 1889"/>
                <a:gd name="T47" fmla="*/ 1101 h 1195"/>
                <a:gd name="T48" fmla="*/ 1624 w 1889"/>
                <a:gd name="T49" fmla="*/ 942 h 1195"/>
                <a:gd name="T50" fmla="*/ 1668 w 1889"/>
                <a:gd name="T51" fmla="*/ 749 h 1195"/>
                <a:gd name="T52" fmla="*/ 1732 w 1889"/>
                <a:gd name="T53" fmla="*/ 656 h 1195"/>
                <a:gd name="T54" fmla="*/ 1748 w 1889"/>
                <a:gd name="T55" fmla="*/ 606 h 1195"/>
                <a:gd name="T56" fmla="*/ 1732 w 1889"/>
                <a:gd name="T57" fmla="*/ 556 h 1195"/>
                <a:gd name="T58" fmla="*/ 1714 w 1889"/>
                <a:gd name="T59" fmla="*/ 510 h 1195"/>
                <a:gd name="T60" fmla="*/ 1691 w 1889"/>
                <a:gd name="T61" fmla="*/ 456 h 1195"/>
                <a:gd name="T62" fmla="*/ 1733 w 1889"/>
                <a:gd name="T63" fmla="*/ 496 h 1195"/>
                <a:gd name="T64" fmla="*/ 1735 w 1889"/>
                <a:gd name="T65" fmla="*/ 445 h 1195"/>
                <a:gd name="T66" fmla="*/ 1765 w 1889"/>
                <a:gd name="T67" fmla="*/ 385 h 1195"/>
                <a:gd name="T68" fmla="*/ 1769 w 1889"/>
                <a:gd name="T69" fmla="*/ 342 h 1195"/>
                <a:gd name="T70" fmla="*/ 1823 w 1889"/>
                <a:gd name="T71" fmla="*/ 294 h 1195"/>
                <a:gd name="T72" fmla="*/ 1823 w 1889"/>
                <a:gd name="T73" fmla="*/ 231 h 1195"/>
                <a:gd name="T74" fmla="*/ 1873 w 1889"/>
                <a:gd name="T75" fmla="*/ 135 h 1195"/>
                <a:gd name="T76" fmla="*/ 1887 w 1889"/>
                <a:gd name="T77" fmla="*/ 88 h 1195"/>
                <a:gd name="T78" fmla="*/ 1819 w 1889"/>
                <a:gd name="T79" fmla="*/ 0 h 1195"/>
                <a:gd name="T80" fmla="*/ 1758 w 1889"/>
                <a:gd name="T81" fmla="*/ 141 h 1195"/>
                <a:gd name="T82" fmla="*/ 1647 w 1889"/>
                <a:gd name="T83" fmla="*/ 208 h 1195"/>
                <a:gd name="T84" fmla="*/ 1604 w 1889"/>
                <a:gd name="T85" fmla="*/ 279 h 1195"/>
                <a:gd name="T86" fmla="*/ 1558 w 1889"/>
                <a:gd name="T87" fmla="*/ 337 h 1195"/>
                <a:gd name="T88" fmla="*/ 1467 w 1889"/>
                <a:gd name="T89" fmla="*/ 405 h 1195"/>
                <a:gd name="T90" fmla="*/ 1459 w 1889"/>
                <a:gd name="T91" fmla="*/ 348 h 1195"/>
                <a:gd name="T92" fmla="*/ 1406 w 1889"/>
                <a:gd name="T93" fmla="*/ 312 h 1195"/>
                <a:gd name="T94" fmla="*/ 1381 w 1889"/>
                <a:gd name="T95" fmla="*/ 228 h 1195"/>
                <a:gd name="T96" fmla="*/ 1326 w 1889"/>
                <a:gd name="T97" fmla="*/ 269 h 1195"/>
                <a:gd name="T98" fmla="*/ 1316 w 1889"/>
                <a:gd name="T99" fmla="*/ 418 h 1195"/>
                <a:gd name="T100" fmla="*/ 1278 w 1889"/>
                <a:gd name="T101" fmla="*/ 282 h 1195"/>
                <a:gd name="T102" fmla="*/ 1282 w 1889"/>
                <a:gd name="T103" fmla="*/ 238 h 1195"/>
                <a:gd name="T104" fmla="*/ 1368 w 1889"/>
                <a:gd name="T105" fmla="*/ 201 h 1195"/>
                <a:gd name="T106" fmla="*/ 1301 w 1889"/>
                <a:gd name="T107" fmla="*/ 183 h 1195"/>
                <a:gd name="T108" fmla="*/ 1230 w 1889"/>
                <a:gd name="T109" fmla="*/ 181 h 1195"/>
                <a:gd name="T110" fmla="*/ 1197 w 1889"/>
                <a:gd name="T111" fmla="*/ 195 h 1195"/>
                <a:gd name="T112" fmla="*/ 1142 w 1889"/>
                <a:gd name="T113" fmla="*/ 198 h 1195"/>
                <a:gd name="T114" fmla="*/ 1159 w 1889"/>
                <a:gd name="T115" fmla="*/ 155 h 1195"/>
                <a:gd name="T116" fmla="*/ 1124 w 1889"/>
                <a:gd name="T117" fmla="*/ 141 h 1195"/>
                <a:gd name="T118" fmla="*/ 1028 w 1889"/>
                <a:gd name="T119" fmla="*/ 125 h 1195"/>
                <a:gd name="T120" fmla="*/ 903 w 1889"/>
                <a:gd name="T121" fmla="*/ 118 h 1195"/>
                <a:gd name="T122" fmla="*/ 651 w 1889"/>
                <a:gd name="T123" fmla="*/ 112 h 1195"/>
                <a:gd name="T124" fmla="*/ 220 w 1889"/>
                <a:gd name="T125" fmla="*/ 5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9" h="1195">
                  <a:moveTo>
                    <a:pt x="87" y="40"/>
                  </a:moveTo>
                  <a:lnTo>
                    <a:pt x="89" y="55"/>
                  </a:lnTo>
                  <a:lnTo>
                    <a:pt x="92" y="92"/>
                  </a:lnTo>
                  <a:lnTo>
                    <a:pt x="91" y="137"/>
                  </a:lnTo>
                  <a:lnTo>
                    <a:pt x="80" y="178"/>
                  </a:lnTo>
                  <a:lnTo>
                    <a:pt x="71" y="198"/>
                  </a:lnTo>
                  <a:lnTo>
                    <a:pt x="62" y="218"/>
                  </a:lnTo>
                  <a:lnTo>
                    <a:pt x="53" y="240"/>
                  </a:lnTo>
                  <a:lnTo>
                    <a:pt x="45" y="261"/>
                  </a:lnTo>
                  <a:lnTo>
                    <a:pt x="36" y="281"/>
                  </a:lnTo>
                  <a:lnTo>
                    <a:pt x="30" y="297"/>
                  </a:lnTo>
                  <a:lnTo>
                    <a:pt x="25" y="309"/>
                  </a:lnTo>
                  <a:lnTo>
                    <a:pt x="23" y="316"/>
                  </a:lnTo>
                  <a:lnTo>
                    <a:pt x="23" y="331"/>
                  </a:lnTo>
                  <a:lnTo>
                    <a:pt x="23" y="355"/>
                  </a:lnTo>
                  <a:lnTo>
                    <a:pt x="19" y="381"/>
                  </a:lnTo>
                  <a:lnTo>
                    <a:pt x="9" y="401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2" y="435"/>
                  </a:lnTo>
                  <a:lnTo>
                    <a:pt x="4" y="437"/>
                  </a:lnTo>
                  <a:lnTo>
                    <a:pt x="4" y="444"/>
                  </a:lnTo>
                  <a:lnTo>
                    <a:pt x="5" y="460"/>
                  </a:lnTo>
                  <a:lnTo>
                    <a:pt x="5" y="477"/>
                  </a:lnTo>
                  <a:lnTo>
                    <a:pt x="4" y="490"/>
                  </a:lnTo>
                  <a:lnTo>
                    <a:pt x="4" y="497"/>
                  </a:lnTo>
                  <a:lnTo>
                    <a:pt x="7" y="505"/>
                  </a:lnTo>
                  <a:lnTo>
                    <a:pt x="11" y="513"/>
                  </a:lnTo>
                  <a:lnTo>
                    <a:pt x="16" y="519"/>
                  </a:lnTo>
                  <a:lnTo>
                    <a:pt x="20" y="527"/>
                  </a:lnTo>
                  <a:lnTo>
                    <a:pt x="25" y="540"/>
                  </a:lnTo>
                  <a:lnTo>
                    <a:pt x="28" y="552"/>
                  </a:lnTo>
                  <a:lnTo>
                    <a:pt x="31" y="562"/>
                  </a:lnTo>
                  <a:lnTo>
                    <a:pt x="32" y="571"/>
                  </a:lnTo>
                  <a:lnTo>
                    <a:pt x="32" y="581"/>
                  </a:lnTo>
                  <a:lnTo>
                    <a:pt x="33" y="592"/>
                  </a:lnTo>
                  <a:lnTo>
                    <a:pt x="38" y="597"/>
                  </a:lnTo>
                  <a:lnTo>
                    <a:pt x="43" y="601"/>
                  </a:lnTo>
                  <a:lnTo>
                    <a:pt x="46" y="604"/>
                  </a:lnTo>
                  <a:lnTo>
                    <a:pt x="45" y="609"/>
                  </a:lnTo>
                  <a:lnTo>
                    <a:pt x="40" y="615"/>
                  </a:lnTo>
                  <a:lnTo>
                    <a:pt x="36" y="621"/>
                  </a:lnTo>
                  <a:lnTo>
                    <a:pt x="39" y="626"/>
                  </a:lnTo>
                  <a:lnTo>
                    <a:pt x="42" y="632"/>
                  </a:lnTo>
                  <a:lnTo>
                    <a:pt x="45" y="639"/>
                  </a:lnTo>
                  <a:lnTo>
                    <a:pt x="47" y="647"/>
                  </a:lnTo>
                  <a:lnTo>
                    <a:pt x="53" y="656"/>
                  </a:lnTo>
                  <a:lnTo>
                    <a:pt x="60" y="665"/>
                  </a:lnTo>
                  <a:lnTo>
                    <a:pt x="63" y="672"/>
                  </a:lnTo>
                  <a:lnTo>
                    <a:pt x="65" y="678"/>
                  </a:lnTo>
                  <a:lnTo>
                    <a:pt x="70" y="687"/>
                  </a:lnTo>
                  <a:lnTo>
                    <a:pt x="72" y="696"/>
                  </a:lnTo>
                  <a:lnTo>
                    <a:pt x="69" y="706"/>
                  </a:lnTo>
                  <a:lnTo>
                    <a:pt x="69" y="714"/>
                  </a:lnTo>
                  <a:lnTo>
                    <a:pt x="77" y="723"/>
                  </a:lnTo>
                  <a:lnTo>
                    <a:pt x="87" y="730"/>
                  </a:lnTo>
                  <a:lnTo>
                    <a:pt x="92" y="732"/>
                  </a:lnTo>
                  <a:lnTo>
                    <a:pt x="95" y="733"/>
                  </a:lnTo>
                  <a:lnTo>
                    <a:pt x="103" y="737"/>
                  </a:lnTo>
                  <a:lnTo>
                    <a:pt x="114" y="744"/>
                  </a:lnTo>
                  <a:lnTo>
                    <a:pt x="125" y="754"/>
                  </a:lnTo>
                  <a:lnTo>
                    <a:pt x="136" y="767"/>
                  </a:lnTo>
                  <a:lnTo>
                    <a:pt x="146" y="775"/>
                  </a:lnTo>
                  <a:lnTo>
                    <a:pt x="153" y="780"/>
                  </a:lnTo>
                  <a:lnTo>
                    <a:pt x="156" y="783"/>
                  </a:lnTo>
                  <a:lnTo>
                    <a:pt x="159" y="784"/>
                  </a:lnTo>
                  <a:lnTo>
                    <a:pt x="166" y="788"/>
                  </a:lnTo>
                  <a:lnTo>
                    <a:pt x="172" y="798"/>
                  </a:lnTo>
                  <a:lnTo>
                    <a:pt x="178" y="811"/>
                  </a:lnTo>
                  <a:lnTo>
                    <a:pt x="180" y="826"/>
                  </a:lnTo>
                  <a:lnTo>
                    <a:pt x="183" y="836"/>
                  </a:lnTo>
                  <a:lnTo>
                    <a:pt x="183" y="841"/>
                  </a:lnTo>
                  <a:lnTo>
                    <a:pt x="183" y="843"/>
                  </a:lnTo>
                  <a:lnTo>
                    <a:pt x="276" y="845"/>
                  </a:lnTo>
                  <a:lnTo>
                    <a:pt x="277" y="847"/>
                  </a:lnTo>
                  <a:lnTo>
                    <a:pt x="281" y="853"/>
                  </a:lnTo>
                  <a:lnTo>
                    <a:pt x="286" y="860"/>
                  </a:lnTo>
                  <a:lnTo>
                    <a:pt x="295" y="866"/>
                  </a:lnTo>
                  <a:lnTo>
                    <a:pt x="303" y="870"/>
                  </a:lnTo>
                  <a:lnTo>
                    <a:pt x="318" y="878"/>
                  </a:lnTo>
                  <a:lnTo>
                    <a:pt x="336" y="890"/>
                  </a:lnTo>
                  <a:lnTo>
                    <a:pt x="357" y="902"/>
                  </a:lnTo>
                  <a:lnTo>
                    <a:pt x="377" y="914"/>
                  </a:lnTo>
                  <a:lnTo>
                    <a:pt x="395" y="924"/>
                  </a:lnTo>
                  <a:lnTo>
                    <a:pt x="407" y="932"/>
                  </a:lnTo>
                  <a:lnTo>
                    <a:pt x="412" y="935"/>
                  </a:lnTo>
                  <a:lnTo>
                    <a:pt x="526" y="947"/>
                  </a:lnTo>
                  <a:lnTo>
                    <a:pt x="527" y="947"/>
                  </a:lnTo>
                  <a:lnTo>
                    <a:pt x="530" y="946"/>
                  </a:lnTo>
                  <a:lnTo>
                    <a:pt x="531" y="943"/>
                  </a:lnTo>
                  <a:lnTo>
                    <a:pt x="532" y="937"/>
                  </a:lnTo>
                  <a:lnTo>
                    <a:pt x="532" y="930"/>
                  </a:lnTo>
                  <a:lnTo>
                    <a:pt x="534" y="926"/>
                  </a:lnTo>
                  <a:lnTo>
                    <a:pt x="539" y="923"/>
                  </a:lnTo>
                  <a:lnTo>
                    <a:pt x="546" y="923"/>
                  </a:lnTo>
                  <a:lnTo>
                    <a:pt x="551" y="923"/>
                  </a:lnTo>
                  <a:lnTo>
                    <a:pt x="561" y="924"/>
                  </a:lnTo>
                  <a:lnTo>
                    <a:pt x="570" y="924"/>
                  </a:lnTo>
                  <a:lnTo>
                    <a:pt x="581" y="926"/>
                  </a:lnTo>
                  <a:lnTo>
                    <a:pt x="592" y="927"/>
                  </a:lnTo>
                  <a:lnTo>
                    <a:pt x="600" y="927"/>
                  </a:lnTo>
                  <a:lnTo>
                    <a:pt x="606" y="928"/>
                  </a:lnTo>
                  <a:lnTo>
                    <a:pt x="608" y="928"/>
                  </a:lnTo>
                  <a:lnTo>
                    <a:pt x="639" y="966"/>
                  </a:lnTo>
                  <a:lnTo>
                    <a:pt x="644" y="969"/>
                  </a:lnTo>
                  <a:lnTo>
                    <a:pt x="654" y="976"/>
                  </a:lnTo>
                  <a:lnTo>
                    <a:pt x="664" y="987"/>
                  </a:lnTo>
                  <a:lnTo>
                    <a:pt x="670" y="997"/>
                  </a:lnTo>
                  <a:lnTo>
                    <a:pt x="672" y="1003"/>
                  </a:lnTo>
                  <a:lnTo>
                    <a:pt x="676" y="1010"/>
                  </a:lnTo>
                  <a:lnTo>
                    <a:pt x="682" y="1018"/>
                  </a:lnTo>
                  <a:lnTo>
                    <a:pt x="689" y="1026"/>
                  </a:lnTo>
                  <a:lnTo>
                    <a:pt x="697" y="1035"/>
                  </a:lnTo>
                  <a:lnTo>
                    <a:pt x="705" y="1043"/>
                  </a:lnTo>
                  <a:lnTo>
                    <a:pt x="714" y="1049"/>
                  </a:lnTo>
                  <a:lnTo>
                    <a:pt x="724" y="1055"/>
                  </a:lnTo>
                  <a:lnTo>
                    <a:pt x="727" y="1055"/>
                  </a:lnTo>
                  <a:lnTo>
                    <a:pt x="732" y="1055"/>
                  </a:lnTo>
                  <a:lnTo>
                    <a:pt x="739" y="1051"/>
                  </a:lnTo>
                  <a:lnTo>
                    <a:pt x="744" y="1043"/>
                  </a:lnTo>
                  <a:lnTo>
                    <a:pt x="750" y="1033"/>
                  </a:lnTo>
                  <a:lnTo>
                    <a:pt x="757" y="1025"/>
                  </a:lnTo>
                  <a:lnTo>
                    <a:pt x="765" y="1020"/>
                  </a:lnTo>
                  <a:lnTo>
                    <a:pt x="770" y="1021"/>
                  </a:lnTo>
                  <a:lnTo>
                    <a:pt x="774" y="1022"/>
                  </a:lnTo>
                  <a:lnTo>
                    <a:pt x="778" y="1025"/>
                  </a:lnTo>
                  <a:lnTo>
                    <a:pt x="784" y="1026"/>
                  </a:lnTo>
                  <a:lnTo>
                    <a:pt x="791" y="1027"/>
                  </a:lnTo>
                  <a:lnTo>
                    <a:pt x="798" y="1029"/>
                  </a:lnTo>
                  <a:lnTo>
                    <a:pt x="804" y="1030"/>
                  </a:lnTo>
                  <a:lnTo>
                    <a:pt x="810" y="1033"/>
                  </a:lnTo>
                  <a:lnTo>
                    <a:pt x="814" y="1035"/>
                  </a:lnTo>
                  <a:lnTo>
                    <a:pt x="821" y="1041"/>
                  </a:lnTo>
                  <a:lnTo>
                    <a:pt x="828" y="1050"/>
                  </a:lnTo>
                  <a:lnTo>
                    <a:pt x="835" y="1060"/>
                  </a:lnTo>
                  <a:lnTo>
                    <a:pt x="841" y="1071"/>
                  </a:lnTo>
                  <a:lnTo>
                    <a:pt x="844" y="1076"/>
                  </a:lnTo>
                  <a:lnTo>
                    <a:pt x="849" y="1083"/>
                  </a:lnTo>
                  <a:lnTo>
                    <a:pt x="854" y="1091"/>
                  </a:lnTo>
                  <a:lnTo>
                    <a:pt x="860" y="1099"/>
                  </a:lnTo>
                  <a:lnTo>
                    <a:pt x="866" y="1107"/>
                  </a:lnTo>
                  <a:lnTo>
                    <a:pt x="872" y="1114"/>
                  </a:lnTo>
                  <a:lnTo>
                    <a:pt x="876" y="1120"/>
                  </a:lnTo>
                  <a:lnTo>
                    <a:pt x="881" y="1124"/>
                  </a:lnTo>
                  <a:lnTo>
                    <a:pt x="888" y="1131"/>
                  </a:lnTo>
                  <a:lnTo>
                    <a:pt x="895" y="1140"/>
                  </a:lnTo>
                  <a:lnTo>
                    <a:pt x="898" y="1150"/>
                  </a:lnTo>
                  <a:lnTo>
                    <a:pt x="901" y="1159"/>
                  </a:lnTo>
                  <a:lnTo>
                    <a:pt x="903" y="1164"/>
                  </a:lnTo>
                  <a:lnTo>
                    <a:pt x="909" y="1169"/>
                  </a:lnTo>
                  <a:lnTo>
                    <a:pt x="917" y="1174"/>
                  </a:lnTo>
                  <a:lnTo>
                    <a:pt x="927" y="1180"/>
                  </a:lnTo>
                  <a:lnTo>
                    <a:pt x="940" y="1185"/>
                  </a:lnTo>
                  <a:lnTo>
                    <a:pt x="954" y="1189"/>
                  </a:lnTo>
                  <a:lnTo>
                    <a:pt x="967" y="1193"/>
                  </a:lnTo>
                  <a:lnTo>
                    <a:pt x="981" y="1195"/>
                  </a:lnTo>
                  <a:lnTo>
                    <a:pt x="974" y="1162"/>
                  </a:lnTo>
                  <a:lnTo>
                    <a:pt x="973" y="1162"/>
                  </a:lnTo>
                  <a:lnTo>
                    <a:pt x="972" y="1159"/>
                  </a:lnTo>
                  <a:lnTo>
                    <a:pt x="971" y="1156"/>
                  </a:lnTo>
                  <a:lnTo>
                    <a:pt x="970" y="1150"/>
                  </a:lnTo>
                  <a:lnTo>
                    <a:pt x="972" y="1137"/>
                  </a:lnTo>
                  <a:lnTo>
                    <a:pt x="978" y="1118"/>
                  </a:lnTo>
                  <a:lnTo>
                    <a:pt x="986" y="1099"/>
                  </a:lnTo>
                  <a:lnTo>
                    <a:pt x="995" y="1088"/>
                  </a:lnTo>
                  <a:lnTo>
                    <a:pt x="1000" y="1086"/>
                  </a:lnTo>
                  <a:lnTo>
                    <a:pt x="1004" y="1083"/>
                  </a:lnTo>
                  <a:lnTo>
                    <a:pt x="1009" y="1080"/>
                  </a:lnTo>
                  <a:lnTo>
                    <a:pt x="1013" y="1078"/>
                  </a:lnTo>
                  <a:lnTo>
                    <a:pt x="1018" y="1076"/>
                  </a:lnTo>
                  <a:lnTo>
                    <a:pt x="1023" y="1074"/>
                  </a:lnTo>
                  <a:lnTo>
                    <a:pt x="1026" y="1073"/>
                  </a:lnTo>
                  <a:lnTo>
                    <a:pt x="1030" y="1072"/>
                  </a:lnTo>
                  <a:lnTo>
                    <a:pt x="1034" y="1071"/>
                  </a:lnTo>
                  <a:lnTo>
                    <a:pt x="1040" y="1068"/>
                  </a:lnTo>
                  <a:lnTo>
                    <a:pt x="1047" y="1065"/>
                  </a:lnTo>
                  <a:lnTo>
                    <a:pt x="1054" y="1060"/>
                  </a:lnTo>
                  <a:lnTo>
                    <a:pt x="1061" y="1056"/>
                  </a:lnTo>
                  <a:lnTo>
                    <a:pt x="1066" y="1050"/>
                  </a:lnTo>
                  <a:lnTo>
                    <a:pt x="1069" y="1044"/>
                  </a:lnTo>
                  <a:lnTo>
                    <a:pt x="1070" y="1038"/>
                  </a:lnTo>
                  <a:lnTo>
                    <a:pt x="1071" y="1028"/>
                  </a:lnTo>
                  <a:lnTo>
                    <a:pt x="1076" y="1021"/>
                  </a:lnTo>
                  <a:lnTo>
                    <a:pt x="1081" y="1019"/>
                  </a:lnTo>
                  <a:lnTo>
                    <a:pt x="1086" y="1023"/>
                  </a:lnTo>
                  <a:lnTo>
                    <a:pt x="1091" y="1028"/>
                  </a:lnTo>
                  <a:lnTo>
                    <a:pt x="1098" y="1025"/>
                  </a:lnTo>
                  <a:lnTo>
                    <a:pt x="1106" y="1019"/>
                  </a:lnTo>
                  <a:lnTo>
                    <a:pt x="1115" y="1014"/>
                  </a:lnTo>
                  <a:lnTo>
                    <a:pt x="1124" y="1012"/>
                  </a:lnTo>
                  <a:lnTo>
                    <a:pt x="1130" y="1010"/>
                  </a:lnTo>
                  <a:lnTo>
                    <a:pt x="1133" y="1010"/>
                  </a:lnTo>
                  <a:lnTo>
                    <a:pt x="1134" y="1010"/>
                  </a:lnTo>
                  <a:lnTo>
                    <a:pt x="1137" y="1008"/>
                  </a:lnTo>
                  <a:lnTo>
                    <a:pt x="1141" y="1008"/>
                  </a:lnTo>
                  <a:lnTo>
                    <a:pt x="1149" y="1008"/>
                  </a:lnTo>
                  <a:lnTo>
                    <a:pt x="1157" y="1012"/>
                  </a:lnTo>
                  <a:lnTo>
                    <a:pt x="1166" y="1015"/>
                  </a:lnTo>
                  <a:lnTo>
                    <a:pt x="1174" y="1017"/>
                  </a:lnTo>
                  <a:lnTo>
                    <a:pt x="1183" y="1015"/>
                  </a:lnTo>
                  <a:lnTo>
                    <a:pt x="1191" y="1012"/>
                  </a:lnTo>
                  <a:lnTo>
                    <a:pt x="1199" y="1008"/>
                  </a:lnTo>
                  <a:lnTo>
                    <a:pt x="1207" y="1008"/>
                  </a:lnTo>
                  <a:lnTo>
                    <a:pt x="1214" y="1011"/>
                  </a:lnTo>
                  <a:lnTo>
                    <a:pt x="1220" y="1017"/>
                  </a:lnTo>
                  <a:lnTo>
                    <a:pt x="1225" y="1022"/>
                  </a:lnTo>
                  <a:lnTo>
                    <a:pt x="1231" y="1027"/>
                  </a:lnTo>
                  <a:lnTo>
                    <a:pt x="1238" y="1029"/>
                  </a:lnTo>
                  <a:lnTo>
                    <a:pt x="1246" y="1028"/>
                  </a:lnTo>
                  <a:lnTo>
                    <a:pt x="1253" y="1025"/>
                  </a:lnTo>
                  <a:lnTo>
                    <a:pt x="1259" y="1023"/>
                  </a:lnTo>
                  <a:lnTo>
                    <a:pt x="1262" y="1026"/>
                  </a:lnTo>
                  <a:lnTo>
                    <a:pt x="1263" y="1030"/>
                  </a:lnTo>
                  <a:lnTo>
                    <a:pt x="1266" y="1031"/>
                  </a:lnTo>
                  <a:lnTo>
                    <a:pt x="1269" y="1026"/>
                  </a:lnTo>
                  <a:lnTo>
                    <a:pt x="1271" y="1018"/>
                  </a:lnTo>
                  <a:lnTo>
                    <a:pt x="1273" y="1014"/>
                  </a:lnTo>
                  <a:lnTo>
                    <a:pt x="1274" y="1014"/>
                  </a:lnTo>
                  <a:lnTo>
                    <a:pt x="1278" y="1015"/>
                  </a:lnTo>
                  <a:lnTo>
                    <a:pt x="1284" y="1018"/>
                  </a:lnTo>
                  <a:lnTo>
                    <a:pt x="1291" y="1021"/>
                  </a:lnTo>
                  <a:lnTo>
                    <a:pt x="1299" y="1025"/>
                  </a:lnTo>
                  <a:lnTo>
                    <a:pt x="1311" y="1026"/>
                  </a:lnTo>
                  <a:lnTo>
                    <a:pt x="1319" y="1025"/>
                  </a:lnTo>
                  <a:lnTo>
                    <a:pt x="1320" y="1021"/>
                  </a:lnTo>
                  <a:lnTo>
                    <a:pt x="1315" y="1017"/>
                  </a:lnTo>
                  <a:lnTo>
                    <a:pt x="1308" y="1011"/>
                  </a:lnTo>
                  <a:lnTo>
                    <a:pt x="1301" y="1007"/>
                  </a:lnTo>
                  <a:lnTo>
                    <a:pt x="1296" y="1004"/>
                  </a:lnTo>
                  <a:lnTo>
                    <a:pt x="1290" y="998"/>
                  </a:lnTo>
                  <a:lnTo>
                    <a:pt x="1284" y="990"/>
                  </a:lnTo>
                  <a:lnTo>
                    <a:pt x="1278" y="984"/>
                  </a:lnTo>
                  <a:lnTo>
                    <a:pt x="1273" y="985"/>
                  </a:lnTo>
                  <a:lnTo>
                    <a:pt x="1267" y="988"/>
                  </a:lnTo>
                  <a:lnTo>
                    <a:pt x="1261" y="984"/>
                  </a:lnTo>
                  <a:lnTo>
                    <a:pt x="1258" y="981"/>
                  </a:lnTo>
                  <a:lnTo>
                    <a:pt x="1255" y="979"/>
                  </a:lnTo>
                  <a:lnTo>
                    <a:pt x="1259" y="977"/>
                  </a:lnTo>
                  <a:lnTo>
                    <a:pt x="1266" y="974"/>
                  </a:lnTo>
                  <a:lnTo>
                    <a:pt x="1275" y="973"/>
                  </a:lnTo>
                  <a:lnTo>
                    <a:pt x="1284" y="974"/>
                  </a:lnTo>
                  <a:lnTo>
                    <a:pt x="1290" y="976"/>
                  </a:lnTo>
                  <a:lnTo>
                    <a:pt x="1293" y="973"/>
                  </a:lnTo>
                  <a:lnTo>
                    <a:pt x="1298" y="969"/>
                  </a:lnTo>
                  <a:lnTo>
                    <a:pt x="1306" y="966"/>
                  </a:lnTo>
                  <a:lnTo>
                    <a:pt x="1312" y="965"/>
                  </a:lnTo>
                  <a:lnTo>
                    <a:pt x="1318" y="965"/>
                  </a:lnTo>
                  <a:lnTo>
                    <a:pt x="1323" y="964"/>
                  </a:lnTo>
                  <a:lnTo>
                    <a:pt x="1329" y="962"/>
                  </a:lnTo>
                  <a:lnTo>
                    <a:pt x="1334" y="962"/>
                  </a:lnTo>
                  <a:lnTo>
                    <a:pt x="1337" y="960"/>
                  </a:lnTo>
                  <a:lnTo>
                    <a:pt x="1341" y="959"/>
                  </a:lnTo>
                  <a:lnTo>
                    <a:pt x="1344" y="957"/>
                  </a:lnTo>
                  <a:lnTo>
                    <a:pt x="1346" y="951"/>
                  </a:lnTo>
                  <a:lnTo>
                    <a:pt x="1346" y="946"/>
                  </a:lnTo>
                  <a:lnTo>
                    <a:pt x="1348" y="944"/>
                  </a:lnTo>
                  <a:lnTo>
                    <a:pt x="1351" y="950"/>
                  </a:lnTo>
                  <a:lnTo>
                    <a:pt x="1358" y="957"/>
                  </a:lnTo>
                  <a:lnTo>
                    <a:pt x="1365" y="958"/>
                  </a:lnTo>
                  <a:lnTo>
                    <a:pt x="1368" y="958"/>
                  </a:lnTo>
                  <a:lnTo>
                    <a:pt x="1371" y="957"/>
                  </a:lnTo>
                  <a:lnTo>
                    <a:pt x="1372" y="954"/>
                  </a:lnTo>
                  <a:lnTo>
                    <a:pt x="1376" y="950"/>
                  </a:lnTo>
                  <a:lnTo>
                    <a:pt x="1382" y="946"/>
                  </a:lnTo>
                  <a:lnTo>
                    <a:pt x="1389" y="945"/>
                  </a:lnTo>
                  <a:lnTo>
                    <a:pt x="1397" y="946"/>
                  </a:lnTo>
                  <a:lnTo>
                    <a:pt x="1406" y="945"/>
                  </a:lnTo>
                  <a:lnTo>
                    <a:pt x="1414" y="944"/>
                  </a:lnTo>
                  <a:lnTo>
                    <a:pt x="1418" y="943"/>
                  </a:lnTo>
                  <a:lnTo>
                    <a:pt x="1421" y="943"/>
                  </a:lnTo>
                  <a:lnTo>
                    <a:pt x="1429" y="943"/>
                  </a:lnTo>
                  <a:lnTo>
                    <a:pt x="1439" y="944"/>
                  </a:lnTo>
                  <a:lnTo>
                    <a:pt x="1444" y="947"/>
                  </a:lnTo>
                  <a:lnTo>
                    <a:pt x="1449" y="953"/>
                  </a:lnTo>
                  <a:lnTo>
                    <a:pt x="1455" y="960"/>
                  </a:lnTo>
                  <a:lnTo>
                    <a:pt x="1460" y="966"/>
                  </a:lnTo>
                  <a:lnTo>
                    <a:pt x="1466" y="970"/>
                  </a:lnTo>
                  <a:lnTo>
                    <a:pt x="1471" y="970"/>
                  </a:lnTo>
                  <a:lnTo>
                    <a:pt x="1475" y="968"/>
                  </a:lnTo>
                  <a:lnTo>
                    <a:pt x="1481" y="964"/>
                  </a:lnTo>
                  <a:lnTo>
                    <a:pt x="1487" y="959"/>
                  </a:lnTo>
                  <a:lnTo>
                    <a:pt x="1492" y="954"/>
                  </a:lnTo>
                  <a:lnTo>
                    <a:pt x="1495" y="947"/>
                  </a:lnTo>
                  <a:lnTo>
                    <a:pt x="1497" y="943"/>
                  </a:lnTo>
                  <a:lnTo>
                    <a:pt x="1502" y="940"/>
                  </a:lnTo>
                  <a:lnTo>
                    <a:pt x="1505" y="940"/>
                  </a:lnTo>
                  <a:lnTo>
                    <a:pt x="1510" y="942"/>
                  </a:lnTo>
                  <a:lnTo>
                    <a:pt x="1515" y="942"/>
                  </a:lnTo>
                  <a:lnTo>
                    <a:pt x="1519" y="944"/>
                  </a:lnTo>
                  <a:lnTo>
                    <a:pt x="1524" y="946"/>
                  </a:lnTo>
                  <a:lnTo>
                    <a:pt x="1528" y="950"/>
                  </a:lnTo>
                  <a:lnTo>
                    <a:pt x="1533" y="955"/>
                  </a:lnTo>
                  <a:lnTo>
                    <a:pt x="1538" y="961"/>
                  </a:lnTo>
                  <a:lnTo>
                    <a:pt x="1546" y="970"/>
                  </a:lnTo>
                  <a:lnTo>
                    <a:pt x="1553" y="975"/>
                  </a:lnTo>
                  <a:lnTo>
                    <a:pt x="1558" y="977"/>
                  </a:lnTo>
                  <a:lnTo>
                    <a:pt x="1563" y="981"/>
                  </a:lnTo>
                  <a:lnTo>
                    <a:pt x="1565" y="987"/>
                  </a:lnTo>
                  <a:lnTo>
                    <a:pt x="1568" y="992"/>
                  </a:lnTo>
                  <a:lnTo>
                    <a:pt x="1569" y="999"/>
                  </a:lnTo>
                  <a:lnTo>
                    <a:pt x="1569" y="1005"/>
                  </a:lnTo>
                  <a:lnTo>
                    <a:pt x="1568" y="1013"/>
                  </a:lnTo>
                  <a:lnTo>
                    <a:pt x="1566" y="1020"/>
                  </a:lnTo>
                  <a:lnTo>
                    <a:pt x="1569" y="1026"/>
                  </a:lnTo>
                  <a:lnTo>
                    <a:pt x="1576" y="1026"/>
                  </a:lnTo>
                  <a:lnTo>
                    <a:pt x="1583" y="1026"/>
                  </a:lnTo>
                  <a:lnTo>
                    <a:pt x="1585" y="1029"/>
                  </a:lnTo>
                  <a:lnTo>
                    <a:pt x="1585" y="1036"/>
                  </a:lnTo>
                  <a:lnTo>
                    <a:pt x="1583" y="1043"/>
                  </a:lnTo>
                  <a:lnTo>
                    <a:pt x="1583" y="1050"/>
                  </a:lnTo>
                  <a:lnTo>
                    <a:pt x="1584" y="1056"/>
                  </a:lnTo>
                  <a:lnTo>
                    <a:pt x="1586" y="1060"/>
                  </a:lnTo>
                  <a:lnTo>
                    <a:pt x="1589" y="1066"/>
                  </a:lnTo>
                  <a:lnTo>
                    <a:pt x="1594" y="1069"/>
                  </a:lnTo>
                  <a:lnTo>
                    <a:pt x="1599" y="1071"/>
                  </a:lnTo>
                  <a:lnTo>
                    <a:pt x="1603" y="1073"/>
                  </a:lnTo>
                  <a:lnTo>
                    <a:pt x="1604" y="1079"/>
                  </a:lnTo>
                  <a:lnTo>
                    <a:pt x="1606" y="1086"/>
                  </a:lnTo>
                  <a:lnTo>
                    <a:pt x="1610" y="1091"/>
                  </a:lnTo>
                  <a:lnTo>
                    <a:pt x="1616" y="1096"/>
                  </a:lnTo>
                  <a:lnTo>
                    <a:pt x="1623" y="1102"/>
                  </a:lnTo>
                  <a:lnTo>
                    <a:pt x="1631" y="1106"/>
                  </a:lnTo>
                  <a:lnTo>
                    <a:pt x="1640" y="1111"/>
                  </a:lnTo>
                  <a:lnTo>
                    <a:pt x="1648" y="1116"/>
                  </a:lnTo>
                  <a:lnTo>
                    <a:pt x="1654" y="1121"/>
                  </a:lnTo>
                  <a:lnTo>
                    <a:pt x="1656" y="1128"/>
                  </a:lnTo>
                  <a:lnTo>
                    <a:pt x="1660" y="1133"/>
                  </a:lnTo>
                  <a:lnTo>
                    <a:pt x="1664" y="1136"/>
                  </a:lnTo>
                  <a:lnTo>
                    <a:pt x="1671" y="1137"/>
                  </a:lnTo>
                  <a:lnTo>
                    <a:pt x="1680" y="1137"/>
                  </a:lnTo>
                  <a:lnTo>
                    <a:pt x="1686" y="1135"/>
                  </a:lnTo>
                  <a:lnTo>
                    <a:pt x="1689" y="1133"/>
                  </a:lnTo>
                  <a:lnTo>
                    <a:pt x="1690" y="1128"/>
                  </a:lnTo>
                  <a:lnTo>
                    <a:pt x="1691" y="1121"/>
                  </a:lnTo>
                  <a:lnTo>
                    <a:pt x="1692" y="1111"/>
                  </a:lnTo>
                  <a:lnTo>
                    <a:pt x="1693" y="1101"/>
                  </a:lnTo>
                  <a:lnTo>
                    <a:pt x="1694" y="1093"/>
                  </a:lnTo>
                  <a:lnTo>
                    <a:pt x="1694" y="1084"/>
                  </a:lnTo>
                  <a:lnTo>
                    <a:pt x="1695" y="1074"/>
                  </a:lnTo>
                  <a:lnTo>
                    <a:pt x="1694" y="1063"/>
                  </a:lnTo>
                  <a:lnTo>
                    <a:pt x="1690" y="1052"/>
                  </a:lnTo>
                  <a:lnTo>
                    <a:pt x="1680" y="1040"/>
                  </a:lnTo>
                  <a:lnTo>
                    <a:pt x="1670" y="1025"/>
                  </a:lnTo>
                  <a:lnTo>
                    <a:pt x="1661" y="1008"/>
                  </a:lnTo>
                  <a:lnTo>
                    <a:pt x="1656" y="997"/>
                  </a:lnTo>
                  <a:lnTo>
                    <a:pt x="1652" y="984"/>
                  </a:lnTo>
                  <a:lnTo>
                    <a:pt x="1645" y="970"/>
                  </a:lnTo>
                  <a:lnTo>
                    <a:pt x="1636" y="958"/>
                  </a:lnTo>
                  <a:lnTo>
                    <a:pt x="1630" y="950"/>
                  </a:lnTo>
                  <a:lnTo>
                    <a:pt x="1624" y="942"/>
                  </a:lnTo>
                  <a:lnTo>
                    <a:pt x="1617" y="929"/>
                  </a:lnTo>
                  <a:lnTo>
                    <a:pt x="1611" y="913"/>
                  </a:lnTo>
                  <a:lnTo>
                    <a:pt x="1607" y="894"/>
                  </a:lnTo>
                  <a:lnTo>
                    <a:pt x="1606" y="874"/>
                  </a:lnTo>
                  <a:lnTo>
                    <a:pt x="1607" y="853"/>
                  </a:lnTo>
                  <a:lnTo>
                    <a:pt x="1613" y="833"/>
                  </a:lnTo>
                  <a:lnTo>
                    <a:pt x="1621" y="816"/>
                  </a:lnTo>
                  <a:lnTo>
                    <a:pt x="1630" y="802"/>
                  </a:lnTo>
                  <a:lnTo>
                    <a:pt x="1638" y="792"/>
                  </a:lnTo>
                  <a:lnTo>
                    <a:pt x="1646" y="782"/>
                  </a:lnTo>
                  <a:lnTo>
                    <a:pt x="1654" y="772"/>
                  </a:lnTo>
                  <a:lnTo>
                    <a:pt x="1661" y="763"/>
                  </a:lnTo>
                  <a:lnTo>
                    <a:pt x="1665" y="755"/>
                  </a:lnTo>
                  <a:lnTo>
                    <a:pt x="1668" y="749"/>
                  </a:lnTo>
                  <a:lnTo>
                    <a:pt x="1669" y="742"/>
                  </a:lnTo>
                  <a:lnTo>
                    <a:pt x="1672" y="734"/>
                  </a:lnTo>
                  <a:lnTo>
                    <a:pt x="1678" y="725"/>
                  </a:lnTo>
                  <a:lnTo>
                    <a:pt x="1686" y="717"/>
                  </a:lnTo>
                  <a:lnTo>
                    <a:pt x="1694" y="714"/>
                  </a:lnTo>
                  <a:lnTo>
                    <a:pt x="1699" y="712"/>
                  </a:lnTo>
                  <a:lnTo>
                    <a:pt x="1701" y="709"/>
                  </a:lnTo>
                  <a:lnTo>
                    <a:pt x="1702" y="703"/>
                  </a:lnTo>
                  <a:lnTo>
                    <a:pt x="1707" y="696"/>
                  </a:lnTo>
                  <a:lnTo>
                    <a:pt x="1714" y="687"/>
                  </a:lnTo>
                  <a:lnTo>
                    <a:pt x="1721" y="679"/>
                  </a:lnTo>
                  <a:lnTo>
                    <a:pt x="1725" y="670"/>
                  </a:lnTo>
                  <a:lnTo>
                    <a:pt x="1730" y="663"/>
                  </a:lnTo>
                  <a:lnTo>
                    <a:pt x="1732" y="656"/>
                  </a:lnTo>
                  <a:lnTo>
                    <a:pt x="1735" y="651"/>
                  </a:lnTo>
                  <a:lnTo>
                    <a:pt x="1736" y="648"/>
                  </a:lnTo>
                  <a:lnTo>
                    <a:pt x="1736" y="647"/>
                  </a:lnTo>
                  <a:lnTo>
                    <a:pt x="1738" y="636"/>
                  </a:lnTo>
                  <a:lnTo>
                    <a:pt x="1731" y="627"/>
                  </a:lnTo>
                  <a:lnTo>
                    <a:pt x="1732" y="627"/>
                  </a:lnTo>
                  <a:lnTo>
                    <a:pt x="1737" y="626"/>
                  </a:lnTo>
                  <a:lnTo>
                    <a:pt x="1743" y="627"/>
                  </a:lnTo>
                  <a:lnTo>
                    <a:pt x="1750" y="630"/>
                  </a:lnTo>
                  <a:lnTo>
                    <a:pt x="1754" y="631"/>
                  </a:lnTo>
                  <a:lnTo>
                    <a:pt x="1757" y="625"/>
                  </a:lnTo>
                  <a:lnTo>
                    <a:pt x="1755" y="617"/>
                  </a:lnTo>
                  <a:lnTo>
                    <a:pt x="1752" y="610"/>
                  </a:lnTo>
                  <a:lnTo>
                    <a:pt x="1748" y="606"/>
                  </a:lnTo>
                  <a:lnTo>
                    <a:pt x="1744" y="605"/>
                  </a:lnTo>
                  <a:lnTo>
                    <a:pt x="1738" y="605"/>
                  </a:lnTo>
                  <a:lnTo>
                    <a:pt x="1733" y="606"/>
                  </a:lnTo>
                  <a:lnTo>
                    <a:pt x="1730" y="606"/>
                  </a:lnTo>
                  <a:lnTo>
                    <a:pt x="1730" y="604"/>
                  </a:lnTo>
                  <a:lnTo>
                    <a:pt x="1731" y="600"/>
                  </a:lnTo>
                  <a:lnTo>
                    <a:pt x="1736" y="595"/>
                  </a:lnTo>
                  <a:lnTo>
                    <a:pt x="1742" y="588"/>
                  </a:lnTo>
                  <a:lnTo>
                    <a:pt x="1744" y="579"/>
                  </a:lnTo>
                  <a:lnTo>
                    <a:pt x="1744" y="571"/>
                  </a:lnTo>
                  <a:lnTo>
                    <a:pt x="1743" y="564"/>
                  </a:lnTo>
                  <a:lnTo>
                    <a:pt x="1740" y="559"/>
                  </a:lnTo>
                  <a:lnTo>
                    <a:pt x="1737" y="557"/>
                  </a:lnTo>
                  <a:lnTo>
                    <a:pt x="1732" y="556"/>
                  </a:lnTo>
                  <a:lnTo>
                    <a:pt x="1728" y="557"/>
                  </a:lnTo>
                  <a:lnTo>
                    <a:pt x="1722" y="557"/>
                  </a:lnTo>
                  <a:lnTo>
                    <a:pt x="1716" y="556"/>
                  </a:lnTo>
                  <a:lnTo>
                    <a:pt x="1713" y="551"/>
                  </a:lnTo>
                  <a:lnTo>
                    <a:pt x="1714" y="545"/>
                  </a:lnTo>
                  <a:lnTo>
                    <a:pt x="1715" y="540"/>
                  </a:lnTo>
                  <a:lnTo>
                    <a:pt x="1714" y="535"/>
                  </a:lnTo>
                  <a:lnTo>
                    <a:pt x="1712" y="530"/>
                  </a:lnTo>
                  <a:lnTo>
                    <a:pt x="1709" y="526"/>
                  </a:lnTo>
                  <a:lnTo>
                    <a:pt x="1710" y="521"/>
                  </a:lnTo>
                  <a:lnTo>
                    <a:pt x="1716" y="518"/>
                  </a:lnTo>
                  <a:lnTo>
                    <a:pt x="1720" y="515"/>
                  </a:lnTo>
                  <a:lnTo>
                    <a:pt x="1718" y="512"/>
                  </a:lnTo>
                  <a:lnTo>
                    <a:pt x="1714" y="510"/>
                  </a:lnTo>
                  <a:lnTo>
                    <a:pt x="1710" y="509"/>
                  </a:lnTo>
                  <a:lnTo>
                    <a:pt x="1706" y="507"/>
                  </a:lnTo>
                  <a:lnTo>
                    <a:pt x="1700" y="506"/>
                  </a:lnTo>
                  <a:lnTo>
                    <a:pt x="1697" y="503"/>
                  </a:lnTo>
                  <a:lnTo>
                    <a:pt x="1697" y="501"/>
                  </a:lnTo>
                  <a:lnTo>
                    <a:pt x="1699" y="499"/>
                  </a:lnTo>
                  <a:lnTo>
                    <a:pt x="1702" y="497"/>
                  </a:lnTo>
                  <a:lnTo>
                    <a:pt x="1707" y="496"/>
                  </a:lnTo>
                  <a:lnTo>
                    <a:pt x="1709" y="496"/>
                  </a:lnTo>
                  <a:lnTo>
                    <a:pt x="1708" y="494"/>
                  </a:lnTo>
                  <a:lnTo>
                    <a:pt x="1705" y="488"/>
                  </a:lnTo>
                  <a:lnTo>
                    <a:pt x="1699" y="477"/>
                  </a:lnTo>
                  <a:lnTo>
                    <a:pt x="1693" y="467"/>
                  </a:lnTo>
                  <a:lnTo>
                    <a:pt x="1691" y="456"/>
                  </a:lnTo>
                  <a:lnTo>
                    <a:pt x="1694" y="448"/>
                  </a:lnTo>
                  <a:lnTo>
                    <a:pt x="1700" y="441"/>
                  </a:lnTo>
                  <a:lnTo>
                    <a:pt x="1704" y="435"/>
                  </a:lnTo>
                  <a:lnTo>
                    <a:pt x="1707" y="434"/>
                  </a:lnTo>
                  <a:lnTo>
                    <a:pt x="1709" y="439"/>
                  </a:lnTo>
                  <a:lnTo>
                    <a:pt x="1712" y="449"/>
                  </a:lnTo>
                  <a:lnTo>
                    <a:pt x="1714" y="458"/>
                  </a:lnTo>
                  <a:lnTo>
                    <a:pt x="1715" y="466"/>
                  </a:lnTo>
                  <a:lnTo>
                    <a:pt x="1716" y="474"/>
                  </a:lnTo>
                  <a:lnTo>
                    <a:pt x="1717" y="481"/>
                  </a:lnTo>
                  <a:lnTo>
                    <a:pt x="1720" y="484"/>
                  </a:lnTo>
                  <a:lnTo>
                    <a:pt x="1723" y="488"/>
                  </a:lnTo>
                  <a:lnTo>
                    <a:pt x="1728" y="490"/>
                  </a:lnTo>
                  <a:lnTo>
                    <a:pt x="1733" y="496"/>
                  </a:lnTo>
                  <a:lnTo>
                    <a:pt x="1740" y="503"/>
                  </a:lnTo>
                  <a:lnTo>
                    <a:pt x="1747" y="506"/>
                  </a:lnTo>
                  <a:lnTo>
                    <a:pt x="1750" y="504"/>
                  </a:lnTo>
                  <a:lnTo>
                    <a:pt x="1748" y="497"/>
                  </a:lnTo>
                  <a:lnTo>
                    <a:pt x="1746" y="494"/>
                  </a:lnTo>
                  <a:lnTo>
                    <a:pt x="1745" y="490"/>
                  </a:lnTo>
                  <a:lnTo>
                    <a:pt x="1745" y="486"/>
                  </a:lnTo>
                  <a:lnTo>
                    <a:pt x="1748" y="479"/>
                  </a:lnTo>
                  <a:lnTo>
                    <a:pt x="1753" y="473"/>
                  </a:lnTo>
                  <a:lnTo>
                    <a:pt x="1754" y="468"/>
                  </a:lnTo>
                  <a:lnTo>
                    <a:pt x="1750" y="461"/>
                  </a:lnTo>
                  <a:lnTo>
                    <a:pt x="1743" y="456"/>
                  </a:lnTo>
                  <a:lnTo>
                    <a:pt x="1737" y="450"/>
                  </a:lnTo>
                  <a:lnTo>
                    <a:pt x="1735" y="445"/>
                  </a:lnTo>
                  <a:lnTo>
                    <a:pt x="1733" y="441"/>
                  </a:lnTo>
                  <a:lnTo>
                    <a:pt x="1736" y="438"/>
                  </a:lnTo>
                  <a:lnTo>
                    <a:pt x="1740" y="438"/>
                  </a:lnTo>
                  <a:lnTo>
                    <a:pt x="1746" y="439"/>
                  </a:lnTo>
                  <a:lnTo>
                    <a:pt x="1752" y="439"/>
                  </a:lnTo>
                  <a:lnTo>
                    <a:pt x="1757" y="435"/>
                  </a:lnTo>
                  <a:lnTo>
                    <a:pt x="1759" y="427"/>
                  </a:lnTo>
                  <a:lnTo>
                    <a:pt x="1761" y="419"/>
                  </a:lnTo>
                  <a:lnTo>
                    <a:pt x="1763" y="412"/>
                  </a:lnTo>
                  <a:lnTo>
                    <a:pt x="1766" y="408"/>
                  </a:lnTo>
                  <a:lnTo>
                    <a:pt x="1768" y="405"/>
                  </a:lnTo>
                  <a:lnTo>
                    <a:pt x="1769" y="401"/>
                  </a:lnTo>
                  <a:lnTo>
                    <a:pt x="1767" y="395"/>
                  </a:lnTo>
                  <a:lnTo>
                    <a:pt x="1765" y="385"/>
                  </a:lnTo>
                  <a:lnTo>
                    <a:pt x="1765" y="378"/>
                  </a:lnTo>
                  <a:lnTo>
                    <a:pt x="1765" y="373"/>
                  </a:lnTo>
                  <a:lnTo>
                    <a:pt x="1765" y="370"/>
                  </a:lnTo>
                  <a:lnTo>
                    <a:pt x="1765" y="370"/>
                  </a:lnTo>
                  <a:lnTo>
                    <a:pt x="1765" y="368"/>
                  </a:lnTo>
                  <a:lnTo>
                    <a:pt x="1766" y="367"/>
                  </a:lnTo>
                  <a:lnTo>
                    <a:pt x="1771" y="363"/>
                  </a:lnTo>
                  <a:lnTo>
                    <a:pt x="1782" y="357"/>
                  </a:lnTo>
                  <a:lnTo>
                    <a:pt x="1792" y="346"/>
                  </a:lnTo>
                  <a:lnTo>
                    <a:pt x="1801" y="337"/>
                  </a:lnTo>
                  <a:lnTo>
                    <a:pt x="1805" y="332"/>
                  </a:lnTo>
                  <a:lnTo>
                    <a:pt x="1788" y="339"/>
                  </a:lnTo>
                  <a:lnTo>
                    <a:pt x="1769" y="343"/>
                  </a:lnTo>
                  <a:lnTo>
                    <a:pt x="1769" y="342"/>
                  </a:lnTo>
                  <a:lnTo>
                    <a:pt x="1770" y="337"/>
                  </a:lnTo>
                  <a:lnTo>
                    <a:pt x="1774" y="332"/>
                  </a:lnTo>
                  <a:lnTo>
                    <a:pt x="1781" y="328"/>
                  </a:lnTo>
                  <a:lnTo>
                    <a:pt x="1788" y="324"/>
                  </a:lnTo>
                  <a:lnTo>
                    <a:pt x="1791" y="321"/>
                  </a:lnTo>
                  <a:lnTo>
                    <a:pt x="1796" y="319"/>
                  </a:lnTo>
                  <a:lnTo>
                    <a:pt x="1803" y="316"/>
                  </a:lnTo>
                  <a:lnTo>
                    <a:pt x="1812" y="314"/>
                  </a:lnTo>
                  <a:lnTo>
                    <a:pt x="1819" y="312"/>
                  </a:lnTo>
                  <a:lnTo>
                    <a:pt x="1822" y="308"/>
                  </a:lnTo>
                  <a:lnTo>
                    <a:pt x="1823" y="304"/>
                  </a:lnTo>
                  <a:lnTo>
                    <a:pt x="1823" y="298"/>
                  </a:lnTo>
                  <a:lnTo>
                    <a:pt x="1823" y="296"/>
                  </a:lnTo>
                  <a:lnTo>
                    <a:pt x="1823" y="294"/>
                  </a:lnTo>
                  <a:lnTo>
                    <a:pt x="1823" y="294"/>
                  </a:lnTo>
                  <a:lnTo>
                    <a:pt x="1824" y="294"/>
                  </a:lnTo>
                  <a:lnTo>
                    <a:pt x="1826" y="296"/>
                  </a:lnTo>
                  <a:lnTo>
                    <a:pt x="1829" y="294"/>
                  </a:lnTo>
                  <a:lnTo>
                    <a:pt x="1831" y="290"/>
                  </a:lnTo>
                  <a:lnTo>
                    <a:pt x="1835" y="284"/>
                  </a:lnTo>
                  <a:lnTo>
                    <a:pt x="1839" y="279"/>
                  </a:lnTo>
                  <a:lnTo>
                    <a:pt x="1842" y="277"/>
                  </a:lnTo>
                  <a:lnTo>
                    <a:pt x="1843" y="276"/>
                  </a:lnTo>
                  <a:lnTo>
                    <a:pt x="1839" y="268"/>
                  </a:lnTo>
                  <a:lnTo>
                    <a:pt x="1835" y="260"/>
                  </a:lnTo>
                  <a:lnTo>
                    <a:pt x="1829" y="253"/>
                  </a:lnTo>
                  <a:lnTo>
                    <a:pt x="1826" y="245"/>
                  </a:lnTo>
                  <a:lnTo>
                    <a:pt x="1823" y="231"/>
                  </a:lnTo>
                  <a:lnTo>
                    <a:pt x="1822" y="210"/>
                  </a:lnTo>
                  <a:lnTo>
                    <a:pt x="1822" y="191"/>
                  </a:lnTo>
                  <a:lnTo>
                    <a:pt x="1826" y="180"/>
                  </a:lnTo>
                  <a:lnTo>
                    <a:pt x="1831" y="176"/>
                  </a:lnTo>
                  <a:lnTo>
                    <a:pt x="1839" y="170"/>
                  </a:lnTo>
                  <a:lnTo>
                    <a:pt x="1846" y="165"/>
                  </a:lnTo>
                  <a:lnTo>
                    <a:pt x="1850" y="163"/>
                  </a:lnTo>
                  <a:lnTo>
                    <a:pt x="1850" y="160"/>
                  </a:lnTo>
                  <a:lnTo>
                    <a:pt x="1850" y="154"/>
                  </a:lnTo>
                  <a:lnTo>
                    <a:pt x="1852" y="147"/>
                  </a:lnTo>
                  <a:lnTo>
                    <a:pt x="1857" y="142"/>
                  </a:lnTo>
                  <a:lnTo>
                    <a:pt x="1863" y="141"/>
                  </a:lnTo>
                  <a:lnTo>
                    <a:pt x="1868" y="139"/>
                  </a:lnTo>
                  <a:lnTo>
                    <a:pt x="1873" y="135"/>
                  </a:lnTo>
                  <a:lnTo>
                    <a:pt x="1876" y="130"/>
                  </a:lnTo>
                  <a:lnTo>
                    <a:pt x="1880" y="122"/>
                  </a:lnTo>
                  <a:lnTo>
                    <a:pt x="1883" y="115"/>
                  </a:lnTo>
                  <a:lnTo>
                    <a:pt x="1888" y="110"/>
                  </a:lnTo>
                  <a:lnTo>
                    <a:pt x="1889" y="109"/>
                  </a:lnTo>
                  <a:lnTo>
                    <a:pt x="1889" y="108"/>
                  </a:lnTo>
                  <a:lnTo>
                    <a:pt x="1889" y="107"/>
                  </a:lnTo>
                  <a:lnTo>
                    <a:pt x="1889" y="104"/>
                  </a:lnTo>
                  <a:lnTo>
                    <a:pt x="1889" y="101"/>
                  </a:lnTo>
                  <a:lnTo>
                    <a:pt x="1889" y="99"/>
                  </a:lnTo>
                  <a:lnTo>
                    <a:pt x="1889" y="96"/>
                  </a:lnTo>
                  <a:lnTo>
                    <a:pt x="1889" y="94"/>
                  </a:lnTo>
                  <a:lnTo>
                    <a:pt x="1889" y="92"/>
                  </a:lnTo>
                  <a:lnTo>
                    <a:pt x="1887" y="88"/>
                  </a:lnTo>
                  <a:lnTo>
                    <a:pt x="1883" y="82"/>
                  </a:lnTo>
                  <a:lnTo>
                    <a:pt x="1877" y="77"/>
                  </a:lnTo>
                  <a:lnTo>
                    <a:pt x="1871" y="70"/>
                  </a:lnTo>
                  <a:lnTo>
                    <a:pt x="1865" y="63"/>
                  </a:lnTo>
                  <a:lnTo>
                    <a:pt x="1859" y="57"/>
                  </a:lnTo>
                  <a:lnTo>
                    <a:pt x="1854" y="51"/>
                  </a:lnTo>
                  <a:lnTo>
                    <a:pt x="1852" y="47"/>
                  </a:lnTo>
                  <a:lnTo>
                    <a:pt x="1849" y="36"/>
                  </a:lnTo>
                  <a:lnTo>
                    <a:pt x="1842" y="20"/>
                  </a:lnTo>
                  <a:lnTo>
                    <a:pt x="1831" y="5"/>
                  </a:lnTo>
                  <a:lnTo>
                    <a:pt x="1821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19" y="0"/>
                  </a:lnTo>
                  <a:lnTo>
                    <a:pt x="1819" y="1"/>
                  </a:lnTo>
                  <a:lnTo>
                    <a:pt x="1812" y="3"/>
                  </a:lnTo>
                  <a:lnTo>
                    <a:pt x="1805" y="5"/>
                  </a:lnTo>
                  <a:lnTo>
                    <a:pt x="1798" y="10"/>
                  </a:lnTo>
                  <a:lnTo>
                    <a:pt x="1791" y="14"/>
                  </a:lnTo>
                  <a:lnTo>
                    <a:pt x="1785" y="20"/>
                  </a:lnTo>
                  <a:lnTo>
                    <a:pt x="1782" y="28"/>
                  </a:lnTo>
                  <a:lnTo>
                    <a:pt x="1780" y="36"/>
                  </a:lnTo>
                  <a:lnTo>
                    <a:pt x="1781" y="47"/>
                  </a:lnTo>
                  <a:lnTo>
                    <a:pt x="1784" y="70"/>
                  </a:lnTo>
                  <a:lnTo>
                    <a:pt x="1784" y="94"/>
                  </a:lnTo>
                  <a:lnTo>
                    <a:pt x="1778" y="117"/>
                  </a:lnTo>
                  <a:lnTo>
                    <a:pt x="1767" y="134"/>
                  </a:lnTo>
                  <a:lnTo>
                    <a:pt x="1758" y="141"/>
                  </a:lnTo>
                  <a:lnTo>
                    <a:pt x="1747" y="147"/>
                  </a:lnTo>
                  <a:lnTo>
                    <a:pt x="1733" y="153"/>
                  </a:lnTo>
                  <a:lnTo>
                    <a:pt x="1721" y="158"/>
                  </a:lnTo>
                  <a:lnTo>
                    <a:pt x="1708" y="163"/>
                  </a:lnTo>
                  <a:lnTo>
                    <a:pt x="1697" y="168"/>
                  </a:lnTo>
                  <a:lnTo>
                    <a:pt x="1686" y="171"/>
                  </a:lnTo>
                  <a:lnTo>
                    <a:pt x="1680" y="173"/>
                  </a:lnTo>
                  <a:lnTo>
                    <a:pt x="1676" y="177"/>
                  </a:lnTo>
                  <a:lnTo>
                    <a:pt x="1671" y="181"/>
                  </a:lnTo>
                  <a:lnTo>
                    <a:pt x="1665" y="187"/>
                  </a:lnTo>
                  <a:lnTo>
                    <a:pt x="1660" y="193"/>
                  </a:lnTo>
                  <a:lnTo>
                    <a:pt x="1655" y="199"/>
                  </a:lnTo>
                  <a:lnTo>
                    <a:pt x="1651" y="205"/>
                  </a:lnTo>
                  <a:lnTo>
                    <a:pt x="1647" y="208"/>
                  </a:lnTo>
                  <a:lnTo>
                    <a:pt x="1645" y="211"/>
                  </a:lnTo>
                  <a:lnTo>
                    <a:pt x="1642" y="217"/>
                  </a:lnTo>
                  <a:lnTo>
                    <a:pt x="1641" y="223"/>
                  </a:lnTo>
                  <a:lnTo>
                    <a:pt x="1642" y="230"/>
                  </a:lnTo>
                  <a:lnTo>
                    <a:pt x="1645" y="237"/>
                  </a:lnTo>
                  <a:lnTo>
                    <a:pt x="1647" y="244"/>
                  </a:lnTo>
                  <a:lnTo>
                    <a:pt x="1648" y="252"/>
                  </a:lnTo>
                  <a:lnTo>
                    <a:pt x="1645" y="261"/>
                  </a:lnTo>
                  <a:lnTo>
                    <a:pt x="1636" y="270"/>
                  </a:lnTo>
                  <a:lnTo>
                    <a:pt x="1630" y="274"/>
                  </a:lnTo>
                  <a:lnTo>
                    <a:pt x="1623" y="276"/>
                  </a:lnTo>
                  <a:lnTo>
                    <a:pt x="1617" y="277"/>
                  </a:lnTo>
                  <a:lnTo>
                    <a:pt x="1610" y="278"/>
                  </a:lnTo>
                  <a:lnTo>
                    <a:pt x="1604" y="279"/>
                  </a:lnTo>
                  <a:lnTo>
                    <a:pt x="1599" y="281"/>
                  </a:lnTo>
                  <a:lnTo>
                    <a:pt x="1595" y="282"/>
                  </a:lnTo>
                  <a:lnTo>
                    <a:pt x="1592" y="283"/>
                  </a:lnTo>
                  <a:lnTo>
                    <a:pt x="1585" y="285"/>
                  </a:lnTo>
                  <a:lnTo>
                    <a:pt x="1574" y="286"/>
                  </a:lnTo>
                  <a:lnTo>
                    <a:pt x="1566" y="289"/>
                  </a:lnTo>
                  <a:lnTo>
                    <a:pt x="1564" y="294"/>
                  </a:lnTo>
                  <a:lnTo>
                    <a:pt x="1568" y="301"/>
                  </a:lnTo>
                  <a:lnTo>
                    <a:pt x="1573" y="306"/>
                  </a:lnTo>
                  <a:lnTo>
                    <a:pt x="1576" y="310"/>
                  </a:lnTo>
                  <a:lnTo>
                    <a:pt x="1571" y="321"/>
                  </a:lnTo>
                  <a:lnTo>
                    <a:pt x="1568" y="328"/>
                  </a:lnTo>
                  <a:lnTo>
                    <a:pt x="1563" y="332"/>
                  </a:lnTo>
                  <a:lnTo>
                    <a:pt x="1558" y="337"/>
                  </a:lnTo>
                  <a:lnTo>
                    <a:pt x="1554" y="342"/>
                  </a:lnTo>
                  <a:lnTo>
                    <a:pt x="1549" y="346"/>
                  </a:lnTo>
                  <a:lnTo>
                    <a:pt x="1545" y="350"/>
                  </a:lnTo>
                  <a:lnTo>
                    <a:pt x="1539" y="354"/>
                  </a:lnTo>
                  <a:lnTo>
                    <a:pt x="1533" y="359"/>
                  </a:lnTo>
                  <a:lnTo>
                    <a:pt x="1527" y="365"/>
                  </a:lnTo>
                  <a:lnTo>
                    <a:pt x="1520" y="370"/>
                  </a:lnTo>
                  <a:lnTo>
                    <a:pt x="1513" y="377"/>
                  </a:lnTo>
                  <a:lnTo>
                    <a:pt x="1507" y="384"/>
                  </a:lnTo>
                  <a:lnTo>
                    <a:pt x="1498" y="390"/>
                  </a:lnTo>
                  <a:lnTo>
                    <a:pt x="1492" y="396"/>
                  </a:lnTo>
                  <a:lnTo>
                    <a:pt x="1483" y="400"/>
                  </a:lnTo>
                  <a:lnTo>
                    <a:pt x="1475" y="404"/>
                  </a:lnTo>
                  <a:lnTo>
                    <a:pt x="1467" y="405"/>
                  </a:lnTo>
                  <a:lnTo>
                    <a:pt x="1460" y="406"/>
                  </a:lnTo>
                  <a:lnTo>
                    <a:pt x="1454" y="406"/>
                  </a:lnTo>
                  <a:lnTo>
                    <a:pt x="1447" y="405"/>
                  </a:lnTo>
                  <a:lnTo>
                    <a:pt x="1441" y="403"/>
                  </a:lnTo>
                  <a:lnTo>
                    <a:pt x="1437" y="399"/>
                  </a:lnTo>
                  <a:lnTo>
                    <a:pt x="1436" y="397"/>
                  </a:lnTo>
                  <a:lnTo>
                    <a:pt x="1437" y="392"/>
                  </a:lnTo>
                  <a:lnTo>
                    <a:pt x="1441" y="384"/>
                  </a:lnTo>
                  <a:lnTo>
                    <a:pt x="1443" y="377"/>
                  </a:lnTo>
                  <a:lnTo>
                    <a:pt x="1444" y="370"/>
                  </a:lnTo>
                  <a:lnTo>
                    <a:pt x="1447" y="363"/>
                  </a:lnTo>
                  <a:lnTo>
                    <a:pt x="1451" y="358"/>
                  </a:lnTo>
                  <a:lnTo>
                    <a:pt x="1456" y="353"/>
                  </a:lnTo>
                  <a:lnTo>
                    <a:pt x="1459" y="348"/>
                  </a:lnTo>
                  <a:lnTo>
                    <a:pt x="1458" y="340"/>
                  </a:lnTo>
                  <a:lnTo>
                    <a:pt x="1456" y="332"/>
                  </a:lnTo>
                  <a:lnTo>
                    <a:pt x="1456" y="327"/>
                  </a:lnTo>
                  <a:lnTo>
                    <a:pt x="1454" y="322"/>
                  </a:lnTo>
                  <a:lnTo>
                    <a:pt x="1449" y="316"/>
                  </a:lnTo>
                  <a:lnTo>
                    <a:pt x="1442" y="308"/>
                  </a:lnTo>
                  <a:lnTo>
                    <a:pt x="1436" y="298"/>
                  </a:lnTo>
                  <a:lnTo>
                    <a:pt x="1432" y="291"/>
                  </a:lnTo>
                  <a:lnTo>
                    <a:pt x="1430" y="287"/>
                  </a:lnTo>
                  <a:lnTo>
                    <a:pt x="1429" y="291"/>
                  </a:lnTo>
                  <a:lnTo>
                    <a:pt x="1426" y="297"/>
                  </a:lnTo>
                  <a:lnTo>
                    <a:pt x="1420" y="305"/>
                  </a:lnTo>
                  <a:lnTo>
                    <a:pt x="1413" y="309"/>
                  </a:lnTo>
                  <a:lnTo>
                    <a:pt x="1406" y="312"/>
                  </a:lnTo>
                  <a:lnTo>
                    <a:pt x="1402" y="310"/>
                  </a:lnTo>
                  <a:lnTo>
                    <a:pt x="1399" y="307"/>
                  </a:lnTo>
                  <a:lnTo>
                    <a:pt x="1399" y="299"/>
                  </a:lnTo>
                  <a:lnTo>
                    <a:pt x="1403" y="291"/>
                  </a:lnTo>
                  <a:lnTo>
                    <a:pt x="1407" y="285"/>
                  </a:lnTo>
                  <a:lnTo>
                    <a:pt x="1411" y="279"/>
                  </a:lnTo>
                  <a:lnTo>
                    <a:pt x="1411" y="270"/>
                  </a:lnTo>
                  <a:lnTo>
                    <a:pt x="1407" y="260"/>
                  </a:lnTo>
                  <a:lnTo>
                    <a:pt x="1405" y="251"/>
                  </a:lnTo>
                  <a:lnTo>
                    <a:pt x="1402" y="244"/>
                  </a:lnTo>
                  <a:lnTo>
                    <a:pt x="1397" y="239"/>
                  </a:lnTo>
                  <a:lnTo>
                    <a:pt x="1392" y="234"/>
                  </a:lnTo>
                  <a:lnTo>
                    <a:pt x="1387" y="230"/>
                  </a:lnTo>
                  <a:lnTo>
                    <a:pt x="1381" y="228"/>
                  </a:lnTo>
                  <a:lnTo>
                    <a:pt x="1375" y="225"/>
                  </a:lnTo>
                  <a:lnTo>
                    <a:pt x="1368" y="223"/>
                  </a:lnTo>
                  <a:lnTo>
                    <a:pt x="1360" y="219"/>
                  </a:lnTo>
                  <a:lnTo>
                    <a:pt x="1353" y="217"/>
                  </a:lnTo>
                  <a:lnTo>
                    <a:pt x="1351" y="216"/>
                  </a:lnTo>
                  <a:lnTo>
                    <a:pt x="1350" y="219"/>
                  </a:lnTo>
                  <a:lnTo>
                    <a:pt x="1348" y="229"/>
                  </a:lnTo>
                  <a:lnTo>
                    <a:pt x="1344" y="239"/>
                  </a:lnTo>
                  <a:lnTo>
                    <a:pt x="1342" y="247"/>
                  </a:lnTo>
                  <a:lnTo>
                    <a:pt x="1341" y="255"/>
                  </a:lnTo>
                  <a:lnTo>
                    <a:pt x="1341" y="263"/>
                  </a:lnTo>
                  <a:lnTo>
                    <a:pt x="1338" y="269"/>
                  </a:lnTo>
                  <a:lnTo>
                    <a:pt x="1333" y="270"/>
                  </a:lnTo>
                  <a:lnTo>
                    <a:pt x="1326" y="269"/>
                  </a:lnTo>
                  <a:lnTo>
                    <a:pt x="1319" y="272"/>
                  </a:lnTo>
                  <a:lnTo>
                    <a:pt x="1314" y="279"/>
                  </a:lnTo>
                  <a:lnTo>
                    <a:pt x="1313" y="290"/>
                  </a:lnTo>
                  <a:lnTo>
                    <a:pt x="1313" y="300"/>
                  </a:lnTo>
                  <a:lnTo>
                    <a:pt x="1314" y="308"/>
                  </a:lnTo>
                  <a:lnTo>
                    <a:pt x="1316" y="317"/>
                  </a:lnTo>
                  <a:lnTo>
                    <a:pt x="1318" y="328"/>
                  </a:lnTo>
                  <a:lnTo>
                    <a:pt x="1321" y="340"/>
                  </a:lnTo>
                  <a:lnTo>
                    <a:pt x="1326" y="355"/>
                  </a:lnTo>
                  <a:lnTo>
                    <a:pt x="1329" y="372"/>
                  </a:lnTo>
                  <a:lnTo>
                    <a:pt x="1329" y="388"/>
                  </a:lnTo>
                  <a:lnTo>
                    <a:pt x="1326" y="401"/>
                  </a:lnTo>
                  <a:lnTo>
                    <a:pt x="1322" y="412"/>
                  </a:lnTo>
                  <a:lnTo>
                    <a:pt x="1316" y="418"/>
                  </a:lnTo>
                  <a:lnTo>
                    <a:pt x="1308" y="421"/>
                  </a:lnTo>
                  <a:lnTo>
                    <a:pt x="1300" y="421"/>
                  </a:lnTo>
                  <a:lnTo>
                    <a:pt x="1293" y="419"/>
                  </a:lnTo>
                  <a:lnTo>
                    <a:pt x="1288" y="412"/>
                  </a:lnTo>
                  <a:lnTo>
                    <a:pt x="1282" y="401"/>
                  </a:lnTo>
                  <a:lnTo>
                    <a:pt x="1277" y="389"/>
                  </a:lnTo>
                  <a:lnTo>
                    <a:pt x="1274" y="376"/>
                  </a:lnTo>
                  <a:lnTo>
                    <a:pt x="1271" y="365"/>
                  </a:lnTo>
                  <a:lnTo>
                    <a:pt x="1270" y="354"/>
                  </a:lnTo>
                  <a:lnTo>
                    <a:pt x="1270" y="340"/>
                  </a:lnTo>
                  <a:lnTo>
                    <a:pt x="1270" y="321"/>
                  </a:lnTo>
                  <a:lnTo>
                    <a:pt x="1271" y="302"/>
                  </a:lnTo>
                  <a:lnTo>
                    <a:pt x="1275" y="290"/>
                  </a:lnTo>
                  <a:lnTo>
                    <a:pt x="1278" y="282"/>
                  </a:lnTo>
                  <a:lnTo>
                    <a:pt x="1278" y="276"/>
                  </a:lnTo>
                  <a:lnTo>
                    <a:pt x="1278" y="271"/>
                  </a:lnTo>
                  <a:lnTo>
                    <a:pt x="1277" y="270"/>
                  </a:lnTo>
                  <a:lnTo>
                    <a:pt x="1276" y="271"/>
                  </a:lnTo>
                  <a:lnTo>
                    <a:pt x="1274" y="275"/>
                  </a:lnTo>
                  <a:lnTo>
                    <a:pt x="1270" y="279"/>
                  </a:lnTo>
                  <a:lnTo>
                    <a:pt x="1266" y="283"/>
                  </a:lnTo>
                  <a:lnTo>
                    <a:pt x="1262" y="283"/>
                  </a:lnTo>
                  <a:lnTo>
                    <a:pt x="1261" y="278"/>
                  </a:lnTo>
                  <a:lnTo>
                    <a:pt x="1262" y="270"/>
                  </a:lnTo>
                  <a:lnTo>
                    <a:pt x="1266" y="261"/>
                  </a:lnTo>
                  <a:lnTo>
                    <a:pt x="1270" y="253"/>
                  </a:lnTo>
                  <a:lnTo>
                    <a:pt x="1275" y="246"/>
                  </a:lnTo>
                  <a:lnTo>
                    <a:pt x="1282" y="238"/>
                  </a:lnTo>
                  <a:lnTo>
                    <a:pt x="1293" y="230"/>
                  </a:lnTo>
                  <a:lnTo>
                    <a:pt x="1300" y="225"/>
                  </a:lnTo>
                  <a:lnTo>
                    <a:pt x="1307" y="221"/>
                  </a:lnTo>
                  <a:lnTo>
                    <a:pt x="1312" y="216"/>
                  </a:lnTo>
                  <a:lnTo>
                    <a:pt x="1318" y="213"/>
                  </a:lnTo>
                  <a:lnTo>
                    <a:pt x="1322" y="210"/>
                  </a:lnTo>
                  <a:lnTo>
                    <a:pt x="1327" y="208"/>
                  </a:lnTo>
                  <a:lnTo>
                    <a:pt x="1331" y="207"/>
                  </a:lnTo>
                  <a:lnTo>
                    <a:pt x="1335" y="207"/>
                  </a:lnTo>
                  <a:lnTo>
                    <a:pt x="1344" y="208"/>
                  </a:lnTo>
                  <a:lnTo>
                    <a:pt x="1354" y="208"/>
                  </a:lnTo>
                  <a:lnTo>
                    <a:pt x="1361" y="208"/>
                  </a:lnTo>
                  <a:lnTo>
                    <a:pt x="1366" y="206"/>
                  </a:lnTo>
                  <a:lnTo>
                    <a:pt x="1368" y="201"/>
                  </a:lnTo>
                  <a:lnTo>
                    <a:pt x="1369" y="198"/>
                  </a:lnTo>
                  <a:lnTo>
                    <a:pt x="1368" y="195"/>
                  </a:lnTo>
                  <a:lnTo>
                    <a:pt x="1364" y="192"/>
                  </a:lnTo>
                  <a:lnTo>
                    <a:pt x="1357" y="191"/>
                  </a:lnTo>
                  <a:lnTo>
                    <a:pt x="1350" y="191"/>
                  </a:lnTo>
                  <a:lnTo>
                    <a:pt x="1343" y="191"/>
                  </a:lnTo>
                  <a:lnTo>
                    <a:pt x="1337" y="190"/>
                  </a:lnTo>
                  <a:lnTo>
                    <a:pt x="1334" y="187"/>
                  </a:lnTo>
                  <a:lnTo>
                    <a:pt x="1329" y="186"/>
                  </a:lnTo>
                  <a:lnTo>
                    <a:pt x="1323" y="184"/>
                  </a:lnTo>
                  <a:lnTo>
                    <a:pt x="1318" y="183"/>
                  </a:lnTo>
                  <a:lnTo>
                    <a:pt x="1312" y="183"/>
                  </a:lnTo>
                  <a:lnTo>
                    <a:pt x="1306" y="183"/>
                  </a:lnTo>
                  <a:lnTo>
                    <a:pt x="1301" y="183"/>
                  </a:lnTo>
                  <a:lnTo>
                    <a:pt x="1297" y="185"/>
                  </a:lnTo>
                  <a:lnTo>
                    <a:pt x="1291" y="190"/>
                  </a:lnTo>
                  <a:lnTo>
                    <a:pt x="1286" y="194"/>
                  </a:lnTo>
                  <a:lnTo>
                    <a:pt x="1281" y="198"/>
                  </a:lnTo>
                  <a:lnTo>
                    <a:pt x="1270" y="199"/>
                  </a:lnTo>
                  <a:lnTo>
                    <a:pt x="1265" y="199"/>
                  </a:lnTo>
                  <a:lnTo>
                    <a:pt x="1258" y="199"/>
                  </a:lnTo>
                  <a:lnTo>
                    <a:pt x="1252" y="198"/>
                  </a:lnTo>
                  <a:lnTo>
                    <a:pt x="1245" y="196"/>
                  </a:lnTo>
                  <a:lnTo>
                    <a:pt x="1240" y="195"/>
                  </a:lnTo>
                  <a:lnTo>
                    <a:pt x="1235" y="193"/>
                  </a:lnTo>
                  <a:lnTo>
                    <a:pt x="1232" y="191"/>
                  </a:lnTo>
                  <a:lnTo>
                    <a:pt x="1230" y="187"/>
                  </a:lnTo>
                  <a:lnTo>
                    <a:pt x="1230" y="181"/>
                  </a:lnTo>
                  <a:lnTo>
                    <a:pt x="1230" y="177"/>
                  </a:lnTo>
                  <a:lnTo>
                    <a:pt x="1231" y="172"/>
                  </a:lnTo>
                  <a:lnTo>
                    <a:pt x="1235" y="170"/>
                  </a:lnTo>
                  <a:lnTo>
                    <a:pt x="1238" y="165"/>
                  </a:lnTo>
                  <a:lnTo>
                    <a:pt x="1239" y="161"/>
                  </a:lnTo>
                  <a:lnTo>
                    <a:pt x="1236" y="160"/>
                  </a:lnTo>
                  <a:lnTo>
                    <a:pt x="1229" y="163"/>
                  </a:lnTo>
                  <a:lnTo>
                    <a:pt x="1224" y="167"/>
                  </a:lnTo>
                  <a:lnTo>
                    <a:pt x="1218" y="171"/>
                  </a:lnTo>
                  <a:lnTo>
                    <a:pt x="1214" y="177"/>
                  </a:lnTo>
                  <a:lnTo>
                    <a:pt x="1209" y="181"/>
                  </a:lnTo>
                  <a:lnTo>
                    <a:pt x="1205" y="187"/>
                  </a:lnTo>
                  <a:lnTo>
                    <a:pt x="1200" y="192"/>
                  </a:lnTo>
                  <a:lnTo>
                    <a:pt x="1197" y="195"/>
                  </a:lnTo>
                  <a:lnTo>
                    <a:pt x="1193" y="199"/>
                  </a:lnTo>
                  <a:lnTo>
                    <a:pt x="1190" y="201"/>
                  </a:lnTo>
                  <a:lnTo>
                    <a:pt x="1185" y="203"/>
                  </a:lnTo>
                  <a:lnTo>
                    <a:pt x="1180" y="207"/>
                  </a:lnTo>
                  <a:lnTo>
                    <a:pt x="1175" y="208"/>
                  </a:lnTo>
                  <a:lnTo>
                    <a:pt x="1170" y="209"/>
                  </a:lnTo>
                  <a:lnTo>
                    <a:pt x="1166" y="210"/>
                  </a:lnTo>
                  <a:lnTo>
                    <a:pt x="1161" y="210"/>
                  </a:lnTo>
                  <a:lnTo>
                    <a:pt x="1157" y="209"/>
                  </a:lnTo>
                  <a:lnTo>
                    <a:pt x="1152" y="206"/>
                  </a:lnTo>
                  <a:lnTo>
                    <a:pt x="1147" y="201"/>
                  </a:lnTo>
                  <a:lnTo>
                    <a:pt x="1145" y="198"/>
                  </a:lnTo>
                  <a:lnTo>
                    <a:pt x="1144" y="196"/>
                  </a:lnTo>
                  <a:lnTo>
                    <a:pt x="1142" y="198"/>
                  </a:lnTo>
                  <a:lnTo>
                    <a:pt x="1140" y="201"/>
                  </a:lnTo>
                  <a:lnTo>
                    <a:pt x="1136" y="206"/>
                  </a:lnTo>
                  <a:lnTo>
                    <a:pt x="1126" y="207"/>
                  </a:lnTo>
                  <a:lnTo>
                    <a:pt x="1118" y="206"/>
                  </a:lnTo>
                  <a:lnTo>
                    <a:pt x="1118" y="202"/>
                  </a:lnTo>
                  <a:lnTo>
                    <a:pt x="1122" y="198"/>
                  </a:lnTo>
                  <a:lnTo>
                    <a:pt x="1126" y="190"/>
                  </a:lnTo>
                  <a:lnTo>
                    <a:pt x="1129" y="185"/>
                  </a:lnTo>
                  <a:lnTo>
                    <a:pt x="1133" y="179"/>
                  </a:lnTo>
                  <a:lnTo>
                    <a:pt x="1137" y="175"/>
                  </a:lnTo>
                  <a:lnTo>
                    <a:pt x="1142" y="169"/>
                  </a:lnTo>
                  <a:lnTo>
                    <a:pt x="1147" y="163"/>
                  </a:lnTo>
                  <a:lnTo>
                    <a:pt x="1153" y="158"/>
                  </a:lnTo>
                  <a:lnTo>
                    <a:pt x="1159" y="155"/>
                  </a:lnTo>
                  <a:lnTo>
                    <a:pt x="1163" y="152"/>
                  </a:lnTo>
                  <a:lnTo>
                    <a:pt x="1171" y="148"/>
                  </a:lnTo>
                  <a:lnTo>
                    <a:pt x="1176" y="146"/>
                  </a:lnTo>
                  <a:lnTo>
                    <a:pt x="1177" y="145"/>
                  </a:lnTo>
                  <a:lnTo>
                    <a:pt x="1177" y="145"/>
                  </a:lnTo>
                  <a:lnTo>
                    <a:pt x="1176" y="145"/>
                  </a:lnTo>
                  <a:lnTo>
                    <a:pt x="1172" y="142"/>
                  </a:lnTo>
                  <a:lnTo>
                    <a:pt x="1169" y="141"/>
                  </a:lnTo>
                  <a:lnTo>
                    <a:pt x="1163" y="139"/>
                  </a:lnTo>
                  <a:lnTo>
                    <a:pt x="1156" y="138"/>
                  </a:lnTo>
                  <a:lnTo>
                    <a:pt x="1149" y="137"/>
                  </a:lnTo>
                  <a:lnTo>
                    <a:pt x="1141" y="137"/>
                  </a:lnTo>
                  <a:lnTo>
                    <a:pt x="1134" y="139"/>
                  </a:lnTo>
                  <a:lnTo>
                    <a:pt x="1124" y="141"/>
                  </a:lnTo>
                  <a:lnTo>
                    <a:pt x="1118" y="141"/>
                  </a:lnTo>
                  <a:lnTo>
                    <a:pt x="1113" y="140"/>
                  </a:lnTo>
                  <a:lnTo>
                    <a:pt x="1106" y="139"/>
                  </a:lnTo>
                  <a:lnTo>
                    <a:pt x="1096" y="137"/>
                  </a:lnTo>
                  <a:lnTo>
                    <a:pt x="1087" y="133"/>
                  </a:lnTo>
                  <a:lnTo>
                    <a:pt x="1080" y="130"/>
                  </a:lnTo>
                  <a:lnTo>
                    <a:pt x="1077" y="127"/>
                  </a:lnTo>
                  <a:lnTo>
                    <a:pt x="1074" y="126"/>
                  </a:lnTo>
                  <a:lnTo>
                    <a:pt x="1069" y="125"/>
                  </a:lnTo>
                  <a:lnTo>
                    <a:pt x="1061" y="124"/>
                  </a:lnTo>
                  <a:lnTo>
                    <a:pt x="1053" y="125"/>
                  </a:lnTo>
                  <a:lnTo>
                    <a:pt x="1045" y="126"/>
                  </a:lnTo>
                  <a:lnTo>
                    <a:pt x="1036" y="127"/>
                  </a:lnTo>
                  <a:lnTo>
                    <a:pt x="1028" y="125"/>
                  </a:lnTo>
                  <a:lnTo>
                    <a:pt x="1021" y="120"/>
                  </a:lnTo>
                  <a:lnTo>
                    <a:pt x="1016" y="112"/>
                  </a:lnTo>
                  <a:lnTo>
                    <a:pt x="1010" y="107"/>
                  </a:lnTo>
                  <a:lnTo>
                    <a:pt x="1003" y="103"/>
                  </a:lnTo>
                  <a:lnTo>
                    <a:pt x="995" y="107"/>
                  </a:lnTo>
                  <a:lnTo>
                    <a:pt x="989" y="110"/>
                  </a:lnTo>
                  <a:lnTo>
                    <a:pt x="982" y="114"/>
                  </a:lnTo>
                  <a:lnTo>
                    <a:pt x="974" y="116"/>
                  </a:lnTo>
                  <a:lnTo>
                    <a:pt x="964" y="117"/>
                  </a:lnTo>
                  <a:lnTo>
                    <a:pt x="954" y="117"/>
                  </a:lnTo>
                  <a:lnTo>
                    <a:pt x="941" y="118"/>
                  </a:lnTo>
                  <a:lnTo>
                    <a:pt x="927" y="118"/>
                  </a:lnTo>
                  <a:lnTo>
                    <a:pt x="912" y="118"/>
                  </a:lnTo>
                  <a:lnTo>
                    <a:pt x="903" y="118"/>
                  </a:lnTo>
                  <a:lnTo>
                    <a:pt x="890" y="118"/>
                  </a:lnTo>
                  <a:lnTo>
                    <a:pt x="876" y="118"/>
                  </a:lnTo>
                  <a:lnTo>
                    <a:pt x="860" y="118"/>
                  </a:lnTo>
                  <a:lnTo>
                    <a:pt x="843" y="118"/>
                  </a:lnTo>
                  <a:lnTo>
                    <a:pt x="823" y="118"/>
                  </a:lnTo>
                  <a:lnTo>
                    <a:pt x="804" y="118"/>
                  </a:lnTo>
                  <a:lnTo>
                    <a:pt x="783" y="118"/>
                  </a:lnTo>
                  <a:lnTo>
                    <a:pt x="762" y="118"/>
                  </a:lnTo>
                  <a:lnTo>
                    <a:pt x="742" y="117"/>
                  </a:lnTo>
                  <a:lnTo>
                    <a:pt x="722" y="117"/>
                  </a:lnTo>
                  <a:lnTo>
                    <a:pt x="702" y="116"/>
                  </a:lnTo>
                  <a:lnTo>
                    <a:pt x="683" y="116"/>
                  </a:lnTo>
                  <a:lnTo>
                    <a:pt x="666" y="115"/>
                  </a:lnTo>
                  <a:lnTo>
                    <a:pt x="651" y="112"/>
                  </a:lnTo>
                  <a:lnTo>
                    <a:pt x="637" y="111"/>
                  </a:lnTo>
                  <a:lnTo>
                    <a:pt x="621" y="109"/>
                  </a:lnTo>
                  <a:lnTo>
                    <a:pt x="600" y="108"/>
                  </a:lnTo>
                  <a:lnTo>
                    <a:pt x="573" y="104"/>
                  </a:lnTo>
                  <a:lnTo>
                    <a:pt x="543" y="102"/>
                  </a:lnTo>
                  <a:lnTo>
                    <a:pt x="510" y="99"/>
                  </a:lnTo>
                  <a:lnTo>
                    <a:pt x="473" y="94"/>
                  </a:lnTo>
                  <a:lnTo>
                    <a:pt x="436" y="91"/>
                  </a:lnTo>
                  <a:lnTo>
                    <a:pt x="397" y="86"/>
                  </a:lnTo>
                  <a:lnTo>
                    <a:pt x="358" y="80"/>
                  </a:lnTo>
                  <a:lnTo>
                    <a:pt x="321" y="76"/>
                  </a:lnTo>
                  <a:lnTo>
                    <a:pt x="284" y="70"/>
                  </a:lnTo>
                  <a:lnTo>
                    <a:pt x="250" y="64"/>
                  </a:lnTo>
                  <a:lnTo>
                    <a:pt x="220" y="57"/>
                  </a:lnTo>
                  <a:lnTo>
                    <a:pt x="192" y="50"/>
                  </a:lnTo>
                  <a:lnTo>
                    <a:pt x="170" y="43"/>
                  </a:lnTo>
                  <a:lnTo>
                    <a:pt x="154" y="36"/>
                  </a:lnTo>
                  <a:lnTo>
                    <a:pt x="131" y="67"/>
                  </a:lnTo>
                  <a:lnTo>
                    <a:pt x="87" y="4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2539" y="1881"/>
              <a:ext cx="5" cy="4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8 h 10"/>
                <a:gd name="T4" fmla="*/ 9 w 10"/>
                <a:gd name="T5" fmla="*/ 5 h 10"/>
                <a:gd name="T6" fmla="*/ 7 w 10"/>
                <a:gd name="T7" fmla="*/ 2 h 10"/>
                <a:gd name="T8" fmla="*/ 3 w 10"/>
                <a:gd name="T9" fmla="*/ 0 h 10"/>
                <a:gd name="T10" fmla="*/ 1 w 10"/>
                <a:gd name="T11" fmla="*/ 0 h 10"/>
                <a:gd name="T12" fmla="*/ 0 w 10"/>
                <a:gd name="T13" fmla="*/ 2 h 10"/>
                <a:gd name="T14" fmla="*/ 1 w 10"/>
                <a:gd name="T15" fmla="*/ 4 h 10"/>
                <a:gd name="T16" fmla="*/ 3 w 10"/>
                <a:gd name="T17" fmla="*/ 6 h 10"/>
                <a:gd name="T18" fmla="*/ 6 w 10"/>
                <a:gd name="T19" fmla="*/ 8 h 10"/>
                <a:gd name="T20" fmla="*/ 8 w 10"/>
                <a:gd name="T21" fmla="*/ 10 h 10"/>
                <a:gd name="T22" fmla="*/ 9 w 10"/>
                <a:gd name="T23" fmla="*/ 10 h 10"/>
                <a:gd name="T24" fmla="*/ 10 w 10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8"/>
                  </a:lnTo>
                  <a:lnTo>
                    <a:pt x="9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2528" y="1870"/>
              <a:ext cx="7" cy="6"/>
            </a:xfrm>
            <a:custGeom>
              <a:avLst/>
              <a:gdLst>
                <a:gd name="T0" fmla="*/ 14 w 14"/>
                <a:gd name="T1" fmla="*/ 10 h 11"/>
                <a:gd name="T2" fmla="*/ 13 w 14"/>
                <a:gd name="T3" fmla="*/ 9 h 11"/>
                <a:gd name="T4" fmla="*/ 12 w 14"/>
                <a:gd name="T5" fmla="*/ 6 h 11"/>
                <a:gd name="T6" fmla="*/ 9 w 14"/>
                <a:gd name="T7" fmla="*/ 4 h 11"/>
                <a:gd name="T8" fmla="*/ 6 w 14"/>
                <a:gd name="T9" fmla="*/ 1 h 11"/>
                <a:gd name="T10" fmla="*/ 4 w 14"/>
                <a:gd name="T11" fmla="*/ 0 h 11"/>
                <a:gd name="T12" fmla="*/ 1 w 14"/>
                <a:gd name="T13" fmla="*/ 1 h 11"/>
                <a:gd name="T14" fmla="*/ 0 w 14"/>
                <a:gd name="T15" fmla="*/ 3 h 11"/>
                <a:gd name="T16" fmla="*/ 2 w 14"/>
                <a:gd name="T17" fmla="*/ 5 h 11"/>
                <a:gd name="T18" fmla="*/ 5 w 14"/>
                <a:gd name="T19" fmla="*/ 8 h 11"/>
                <a:gd name="T20" fmla="*/ 8 w 14"/>
                <a:gd name="T21" fmla="*/ 10 h 11"/>
                <a:gd name="T22" fmla="*/ 10 w 14"/>
                <a:gd name="T23" fmla="*/ 11 h 11"/>
                <a:gd name="T24" fmla="*/ 14 w 14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10"/>
                  </a:moveTo>
                  <a:lnTo>
                    <a:pt x="13" y="9"/>
                  </a:lnTo>
                  <a:lnTo>
                    <a:pt x="12" y="6"/>
                  </a:lnTo>
                  <a:lnTo>
                    <a:pt x="9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915" y="2689"/>
              <a:ext cx="1009" cy="683"/>
            </a:xfrm>
            <a:custGeom>
              <a:avLst/>
              <a:gdLst>
                <a:gd name="T0" fmla="*/ 436 w 450"/>
                <a:gd name="T1" fmla="*/ 297 h 356"/>
                <a:gd name="T2" fmla="*/ 401 w 450"/>
                <a:gd name="T3" fmla="*/ 270 h 356"/>
                <a:gd name="T4" fmla="*/ 369 w 450"/>
                <a:gd name="T5" fmla="*/ 242 h 356"/>
                <a:gd name="T6" fmla="*/ 341 w 450"/>
                <a:gd name="T7" fmla="*/ 252 h 356"/>
                <a:gd name="T8" fmla="*/ 306 w 450"/>
                <a:gd name="T9" fmla="*/ 237 h 356"/>
                <a:gd name="T10" fmla="*/ 269 w 450"/>
                <a:gd name="T11" fmla="*/ 144 h 356"/>
                <a:gd name="T12" fmla="*/ 240 w 450"/>
                <a:gd name="T13" fmla="*/ 22 h 356"/>
                <a:gd name="T14" fmla="*/ 219 w 450"/>
                <a:gd name="T15" fmla="*/ 17 h 356"/>
                <a:gd name="T16" fmla="*/ 189 w 450"/>
                <a:gd name="T17" fmla="*/ 17 h 356"/>
                <a:gd name="T18" fmla="*/ 161 w 450"/>
                <a:gd name="T19" fmla="*/ 14 h 356"/>
                <a:gd name="T20" fmla="*/ 139 w 450"/>
                <a:gd name="T21" fmla="*/ 5 h 356"/>
                <a:gd name="T22" fmla="*/ 115 w 450"/>
                <a:gd name="T23" fmla="*/ 0 h 356"/>
                <a:gd name="T24" fmla="*/ 88 w 450"/>
                <a:gd name="T25" fmla="*/ 9 h 356"/>
                <a:gd name="T26" fmla="*/ 61 w 450"/>
                <a:gd name="T27" fmla="*/ 16 h 356"/>
                <a:gd name="T28" fmla="*/ 42 w 450"/>
                <a:gd name="T29" fmla="*/ 47 h 356"/>
                <a:gd name="T30" fmla="*/ 30 w 450"/>
                <a:gd name="T31" fmla="*/ 61 h 356"/>
                <a:gd name="T32" fmla="*/ 50 w 450"/>
                <a:gd name="T33" fmla="*/ 91 h 356"/>
                <a:gd name="T34" fmla="*/ 64 w 450"/>
                <a:gd name="T35" fmla="*/ 113 h 356"/>
                <a:gd name="T36" fmla="*/ 46 w 450"/>
                <a:gd name="T37" fmla="*/ 103 h 356"/>
                <a:gd name="T38" fmla="*/ 18 w 450"/>
                <a:gd name="T39" fmla="*/ 107 h 356"/>
                <a:gd name="T40" fmla="*/ 5 w 450"/>
                <a:gd name="T41" fmla="*/ 121 h 356"/>
                <a:gd name="T42" fmla="*/ 13 w 450"/>
                <a:gd name="T43" fmla="*/ 141 h 356"/>
                <a:gd name="T44" fmla="*/ 28 w 450"/>
                <a:gd name="T45" fmla="*/ 151 h 356"/>
                <a:gd name="T46" fmla="*/ 60 w 450"/>
                <a:gd name="T47" fmla="*/ 150 h 356"/>
                <a:gd name="T48" fmla="*/ 66 w 450"/>
                <a:gd name="T49" fmla="*/ 167 h 356"/>
                <a:gd name="T50" fmla="*/ 46 w 450"/>
                <a:gd name="T51" fmla="*/ 173 h 356"/>
                <a:gd name="T52" fmla="*/ 32 w 450"/>
                <a:gd name="T53" fmla="*/ 179 h 356"/>
                <a:gd name="T54" fmla="*/ 22 w 450"/>
                <a:gd name="T55" fmla="*/ 190 h 356"/>
                <a:gd name="T56" fmla="*/ 4 w 450"/>
                <a:gd name="T57" fmla="*/ 212 h 356"/>
                <a:gd name="T58" fmla="*/ 11 w 450"/>
                <a:gd name="T59" fmla="*/ 237 h 356"/>
                <a:gd name="T60" fmla="*/ 22 w 450"/>
                <a:gd name="T61" fmla="*/ 259 h 356"/>
                <a:gd name="T62" fmla="*/ 42 w 450"/>
                <a:gd name="T63" fmla="*/ 272 h 356"/>
                <a:gd name="T64" fmla="*/ 64 w 450"/>
                <a:gd name="T65" fmla="*/ 286 h 356"/>
                <a:gd name="T66" fmla="*/ 80 w 450"/>
                <a:gd name="T67" fmla="*/ 294 h 356"/>
                <a:gd name="T68" fmla="*/ 100 w 450"/>
                <a:gd name="T69" fmla="*/ 292 h 356"/>
                <a:gd name="T70" fmla="*/ 80 w 450"/>
                <a:gd name="T71" fmla="*/ 335 h 356"/>
                <a:gd name="T72" fmla="*/ 55 w 450"/>
                <a:gd name="T73" fmla="*/ 347 h 356"/>
                <a:gd name="T74" fmla="*/ 72 w 450"/>
                <a:gd name="T75" fmla="*/ 353 h 356"/>
                <a:gd name="T76" fmla="*/ 101 w 450"/>
                <a:gd name="T77" fmla="*/ 333 h 356"/>
                <a:gd name="T78" fmla="*/ 117 w 450"/>
                <a:gd name="T79" fmla="*/ 320 h 356"/>
                <a:gd name="T80" fmla="*/ 138 w 450"/>
                <a:gd name="T81" fmla="*/ 305 h 356"/>
                <a:gd name="T82" fmla="*/ 148 w 450"/>
                <a:gd name="T83" fmla="*/ 294 h 356"/>
                <a:gd name="T84" fmla="*/ 144 w 450"/>
                <a:gd name="T85" fmla="*/ 274 h 356"/>
                <a:gd name="T86" fmla="*/ 164 w 450"/>
                <a:gd name="T87" fmla="*/ 241 h 356"/>
                <a:gd name="T88" fmla="*/ 170 w 450"/>
                <a:gd name="T89" fmla="*/ 248 h 356"/>
                <a:gd name="T90" fmla="*/ 163 w 450"/>
                <a:gd name="T91" fmla="*/ 277 h 356"/>
                <a:gd name="T92" fmla="*/ 186 w 450"/>
                <a:gd name="T93" fmla="*/ 266 h 356"/>
                <a:gd name="T94" fmla="*/ 204 w 450"/>
                <a:gd name="T95" fmla="*/ 255 h 356"/>
                <a:gd name="T96" fmla="*/ 207 w 450"/>
                <a:gd name="T97" fmla="*/ 239 h 356"/>
                <a:gd name="T98" fmla="*/ 235 w 450"/>
                <a:gd name="T99" fmla="*/ 243 h 356"/>
                <a:gd name="T100" fmla="*/ 266 w 450"/>
                <a:gd name="T101" fmla="*/ 248 h 356"/>
                <a:gd name="T102" fmla="*/ 301 w 450"/>
                <a:gd name="T103" fmla="*/ 250 h 356"/>
                <a:gd name="T104" fmla="*/ 328 w 450"/>
                <a:gd name="T105" fmla="*/ 260 h 356"/>
                <a:gd name="T106" fmla="*/ 349 w 450"/>
                <a:gd name="T107" fmla="*/ 271 h 356"/>
                <a:gd name="T108" fmla="*/ 365 w 450"/>
                <a:gd name="T109" fmla="*/ 263 h 356"/>
                <a:gd name="T110" fmla="*/ 397 w 450"/>
                <a:gd name="T111" fmla="*/ 283 h 356"/>
                <a:gd name="T112" fmla="*/ 421 w 450"/>
                <a:gd name="T113" fmla="*/ 303 h 356"/>
                <a:gd name="T114" fmla="*/ 443 w 450"/>
                <a:gd name="T115" fmla="*/ 32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0" h="356">
                  <a:moveTo>
                    <a:pt x="443" y="324"/>
                  </a:moveTo>
                  <a:lnTo>
                    <a:pt x="445" y="323"/>
                  </a:lnTo>
                  <a:lnTo>
                    <a:pt x="449" y="318"/>
                  </a:lnTo>
                  <a:lnTo>
                    <a:pt x="450" y="311"/>
                  </a:lnTo>
                  <a:lnTo>
                    <a:pt x="444" y="303"/>
                  </a:lnTo>
                  <a:lnTo>
                    <a:pt x="436" y="297"/>
                  </a:lnTo>
                  <a:lnTo>
                    <a:pt x="430" y="294"/>
                  </a:lnTo>
                  <a:lnTo>
                    <a:pt x="427" y="293"/>
                  </a:lnTo>
                  <a:lnTo>
                    <a:pt x="422" y="290"/>
                  </a:lnTo>
                  <a:lnTo>
                    <a:pt x="417" y="285"/>
                  </a:lnTo>
                  <a:lnTo>
                    <a:pt x="407" y="278"/>
                  </a:lnTo>
                  <a:lnTo>
                    <a:pt x="401" y="270"/>
                  </a:lnTo>
                  <a:lnTo>
                    <a:pt x="396" y="263"/>
                  </a:lnTo>
                  <a:lnTo>
                    <a:pt x="394" y="259"/>
                  </a:lnTo>
                  <a:lnTo>
                    <a:pt x="389" y="255"/>
                  </a:lnTo>
                  <a:lnTo>
                    <a:pt x="383" y="250"/>
                  </a:lnTo>
                  <a:lnTo>
                    <a:pt x="376" y="245"/>
                  </a:lnTo>
                  <a:lnTo>
                    <a:pt x="369" y="242"/>
                  </a:lnTo>
                  <a:lnTo>
                    <a:pt x="364" y="239"/>
                  </a:lnTo>
                  <a:lnTo>
                    <a:pt x="359" y="237"/>
                  </a:lnTo>
                  <a:lnTo>
                    <a:pt x="356" y="237"/>
                  </a:lnTo>
                  <a:lnTo>
                    <a:pt x="352" y="241"/>
                  </a:lnTo>
                  <a:lnTo>
                    <a:pt x="346" y="247"/>
                  </a:lnTo>
                  <a:lnTo>
                    <a:pt x="341" y="252"/>
                  </a:lnTo>
                  <a:lnTo>
                    <a:pt x="335" y="255"/>
                  </a:lnTo>
                  <a:lnTo>
                    <a:pt x="329" y="251"/>
                  </a:lnTo>
                  <a:lnTo>
                    <a:pt x="323" y="244"/>
                  </a:lnTo>
                  <a:lnTo>
                    <a:pt x="318" y="239"/>
                  </a:lnTo>
                  <a:lnTo>
                    <a:pt x="312" y="236"/>
                  </a:lnTo>
                  <a:lnTo>
                    <a:pt x="306" y="237"/>
                  </a:lnTo>
                  <a:lnTo>
                    <a:pt x="299" y="240"/>
                  </a:lnTo>
                  <a:lnTo>
                    <a:pt x="293" y="240"/>
                  </a:lnTo>
                  <a:lnTo>
                    <a:pt x="290" y="236"/>
                  </a:lnTo>
                  <a:lnTo>
                    <a:pt x="285" y="218"/>
                  </a:lnTo>
                  <a:lnTo>
                    <a:pt x="277" y="182"/>
                  </a:lnTo>
                  <a:lnTo>
                    <a:pt x="269" y="144"/>
                  </a:lnTo>
                  <a:lnTo>
                    <a:pt x="263" y="118"/>
                  </a:lnTo>
                  <a:lnTo>
                    <a:pt x="258" y="93"/>
                  </a:lnTo>
                  <a:lnTo>
                    <a:pt x="251" y="61"/>
                  </a:lnTo>
                  <a:lnTo>
                    <a:pt x="244" y="34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37" y="22"/>
                  </a:lnTo>
                  <a:lnTo>
                    <a:pt x="233" y="22"/>
                  </a:lnTo>
                  <a:lnTo>
                    <a:pt x="229" y="21"/>
                  </a:lnTo>
                  <a:lnTo>
                    <a:pt x="225" y="19"/>
                  </a:lnTo>
                  <a:lnTo>
                    <a:pt x="222" y="17"/>
                  </a:lnTo>
                  <a:lnTo>
                    <a:pt x="219" y="17"/>
                  </a:lnTo>
                  <a:lnTo>
                    <a:pt x="213" y="17"/>
                  </a:lnTo>
                  <a:lnTo>
                    <a:pt x="209" y="17"/>
                  </a:lnTo>
                  <a:lnTo>
                    <a:pt x="205" y="17"/>
                  </a:lnTo>
                  <a:lnTo>
                    <a:pt x="200" y="17"/>
                  </a:lnTo>
                  <a:lnTo>
                    <a:pt x="194" y="17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8" y="16"/>
                  </a:lnTo>
                  <a:lnTo>
                    <a:pt x="174" y="15"/>
                  </a:lnTo>
                  <a:lnTo>
                    <a:pt x="168" y="13"/>
                  </a:lnTo>
                  <a:lnTo>
                    <a:pt x="164" y="13"/>
                  </a:lnTo>
                  <a:lnTo>
                    <a:pt x="161" y="14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2" y="13"/>
                  </a:lnTo>
                  <a:lnTo>
                    <a:pt x="149" y="11"/>
                  </a:lnTo>
                  <a:lnTo>
                    <a:pt x="144" y="7"/>
                  </a:lnTo>
                  <a:lnTo>
                    <a:pt x="139" y="5"/>
                  </a:lnTo>
                  <a:lnTo>
                    <a:pt x="139" y="2"/>
                  </a:lnTo>
                  <a:lnTo>
                    <a:pt x="138" y="2"/>
                  </a:lnTo>
                  <a:lnTo>
                    <a:pt x="133" y="2"/>
                  </a:lnTo>
                  <a:lnTo>
                    <a:pt x="126" y="2"/>
                  </a:lnTo>
                  <a:lnTo>
                    <a:pt x="121" y="1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08" y="4"/>
                  </a:lnTo>
                  <a:lnTo>
                    <a:pt x="106" y="5"/>
                  </a:lnTo>
                  <a:lnTo>
                    <a:pt x="101" y="6"/>
                  </a:lnTo>
                  <a:lnTo>
                    <a:pt x="95" y="7"/>
                  </a:lnTo>
                  <a:lnTo>
                    <a:pt x="88" y="9"/>
                  </a:lnTo>
                  <a:lnTo>
                    <a:pt x="83" y="12"/>
                  </a:lnTo>
                  <a:lnTo>
                    <a:pt x="78" y="14"/>
                  </a:lnTo>
                  <a:lnTo>
                    <a:pt x="73" y="15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0" y="23"/>
                  </a:lnTo>
                  <a:lnTo>
                    <a:pt x="58" y="32"/>
                  </a:lnTo>
                  <a:lnTo>
                    <a:pt x="58" y="40"/>
                  </a:lnTo>
                  <a:lnTo>
                    <a:pt x="55" y="45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38" y="49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28" y="54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2" y="65"/>
                  </a:lnTo>
                  <a:lnTo>
                    <a:pt x="36" y="68"/>
                  </a:lnTo>
                  <a:lnTo>
                    <a:pt x="41" y="73"/>
                  </a:lnTo>
                  <a:lnTo>
                    <a:pt x="46" y="78"/>
                  </a:lnTo>
                  <a:lnTo>
                    <a:pt x="48" y="85"/>
                  </a:lnTo>
                  <a:lnTo>
                    <a:pt x="50" y="91"/>
                  </a:lnTo>
                  <a:lnTo>
                    <a:pt x="55" y="92"/>
                  </a:lnTo>
                  <a:lnTo>
                    <a:pt x="58" y="93"/>
                  </a:lnTo>
                  <a:lnTo>
                    <a:pt x="61" y="97"/>
                  </a:lnTo>
                  <a:lnTo>
                    <a:pt x="63" y="103"/>
                  </a:lnTo>
                  <a:lnTo>
                    <a:pt x="64" y="110"/>
                  </a:lnTo>
                  <a:lnTo>
                    <a:pt x="64" y="113"/>
                  </a:lnTo>
                  <a:lnTo>
                    <a:pt x="61" y="115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0" y="110"/>
                  </a:lnTo>
                  <a:lnTo>
                    <a:pt x="48" y="106"/>
                  </a:lnTo>
                  <a:lnTo>
                    <a:pt x="46" y="103"/>
                  </a:lnTo>
                  <a:lnTo>
                    <a:pt x="45" y="100"/>
                  </a:lnTo>
                  <a:lnTo>
                    <a:pt x="42" y="99"/>
                  </a:lnTo>
                  <a:lnTo>
                    <a:pt x="38" y="100"/>
                  </a:lnTo>
                  <a:lnTo>
                    <a:pt x="31" y="103"/>
                  </a:lnTo>
                  <a:lnTo>
                    <a:pt x="25" y="105"/>
                  </a:lnTo>
                  <a:lnTo>
                    <a:pt x="18" y="107"/>
                  </a:lnTo>
                  <a:lnTo>
                    <a:pt x="11" y="110"/>
                  </a:lnTo>
                  <a:lnTo>
                    <a:pt x="5" y="111"/>
                  </a:lnTo>
                  <a:lnTo>
                    <a:pt x="1" y="114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5" y="121"/>
                  </a:lnTo>
                  <a:lnTo>
                    <a:pt x="10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2" y="134"/>
                  </a:lnTo>
                  <a:lnTo>
                    <a:pt x="12" y="137"/>
                  </a:lnTo>
                  <a:lnTo>
                    <a:pt x="13" y="141"/>
                  </a:lnTo>
                  <a:lnTo>
                    <a:pt x="16" y="146"/>
                  </a:lnTo>
                  <a:lnTo>
                    <a:pt x="17" y="151"/>
                  </a:lnTo>
                  <a:lnTo>
                    <a:pt x="18" y="154"/>
                  </a:lnTo>
                  <a:lnTo>
                    <a:pt x="20" y="156"/>
                  </a:lnTo>
                  <a:lnTo>
                    <a:pt x="24" y="153"/>
                  </a:lnTo>
                  <a:lnTo>
                    <a:pt x="28" y="151"/>
                  </a:lnTo>
                  <a:lnTo>
                    <a:pt x="33" y="150"/>
                  </a:lnTo>
                  <a:lnTo>
                    <a:pt x="36" y="149"/>
                  </a:lnTo>
                  <a:lnTo>
                    <a:pt x="41" y="150"/>
                  </a:lnTo>
                  <a:lnTo>
                    <a:pt x="47" y="151"/>
                  </a:lnTo>
                  <a:lnTo>
                    <a:pt x="53" y="150"/>
                  </a:lnTo>
                  <a:lnTo>
                    <a:pt x="60" y="150"/>
                  </a:lnTo>
                  <a:lnTo>
                    <a:pt x="64" y="150"/>
                  </a:lnTo>
                  <a:lnTo>
                    <a:pt x="65" y="152"/>
                  </a:lnTo>
                  <a:lnTo>
                    <a:pt x="64" y="156"/>
                  </a:lnTo>
                  <a:lnTo>
                    <a:pt x="63" y="160"/>
                  </a:lnTo>
                  <a:lnTo>
                    <a:pt x="64" y="164"/>
                  </a:lnTo>
                  <a:lnTo>
                    <a:pt x="66" y="167"/>
                  </a:lnTo>
                  <a:lnTo>
                    <a:pt x="65" y="172"/>
                  </a:lnTo>
                  <a:lnTo>
                    <a:pt x="63" y="175"/>
                  </a:lnTo>
                  <a:lnTo>
                    <a:pt x="60" y="176"/>
                  </a:lnTo>
                  <a:lnTo>
                    <a:pt x="55" y="175"/>
                  </a:lnTo>
                  <a:lnTo>
                    <a:pt x="50" y="174"/>
                  </a:lnTo>
                  <a:lnTo>
                    <a:pt x="46" y="173"/>
                  </a:lnTo>
                  <a:lnTo>
                    <a:pt x="45" y="176"/>
                  </a:lnTo>
                  <a:lnTo>
                    <a:pt x="42" y="180"/>
                  </a:lnTo>
                  <a:lnTo>
                    <a:pt x="39" y="181"/>
                  </a:lnTo>
                  <a:lnTo>
                    <a:pt x="34" y="180"/>
                  </a:lnTo>
                  <a:lnTo>
                    <a:pt x="32" y="179"/>
                  </a:lnTo>
                  <a:lnTo>
                    <a:pt x="32" y="179"/>
                  </a:lnTo>
                  <a:lnTo>
                    <a:pt x="31" y="178"/>
                  </a:lnTo>
                  <a:lnTo>
                    <a:pt x="28" y="179"/>
                  </a:lnTo>
                  <a:lnTo>
                    <a:pt x="24" y="181"/>
                  </a:lnTo>
                  <a:lnTo>
                    <a:pt x="22" y="184"/>
                  </a:lnTo>
                  <a:lnTo>
                    <a:pt x="22" y="187"/>
                  </a:lnTo>
                  <a:lnTo>
                    <a:pt x="22" y="190"/>
                  </a:lnTo>
                  <a:lnTo>
                    <a:pt x="16" y="195"/>
                  </a:lnTo>
                  <a:lnTo>
                    <a:pt x="9" y="199"/>
                  </a:lnTo>
                  <a:lnTo>
                    <a:pt x="7" y="202"/>
                  </a:lnTo>
                  <a:lnTo>
                    <a:pt x="7" y="204"/>
                  </a:lnTo>
                  <a:lnTo>
                    <a:pt x="5" y="207"/>
                  </a:lnTo>
                  <a:lnTo>
                    <a:pt x="4" y="212"/>
                  </a:lnTo>
                  <a:lnTo>
                    <a:pt x="4" y="217"/>
                  </a:lnTo>
                  <a:lnTo>
                    <a:pt x="5" y="222"/>
                  </a:lnTo>
                  <a:lnTo>
                    <a:pt x="8" y="226"/>
                  </a:lnTo>
                  <a:lnTo>
                    <a:pt x="10" y="229"/>
                  </a:lnTo>
                  <a:lnTo>
                    <a:pt x="11" y="234"/>
                  </a:lnTo>
                  <a:lnTo>
                    <a:pt x="11" y="237"/>
                  </a:lnTo>
                  <a:lnTo>
                    <a:pt x="11" y="239"/>
                  </a:lnTo>
                  <a:lnTo>
                    <a:pt x="15" y="250"/>
                  </a:lnTo>
                  <a:lnTo>
                    <a:pt x="15" y="251"/>
                  </a:lnTo>
                  <a:lnTo>
                    <a:pt x="16" y="255"/>
                  </a:lnTo>
                  <a:lnTo>
                    <a:pt x="18" y="257"/>
                  </a:lnTo>
                  <a:lnTo>
                    <a:pt x="22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1" y="260"/>
                  </a:lnTo>
                  <a:lnTo>
                    <a:pt x="43" y="260"/>
                  </a:lnTo>
                  <a:lnTo>
                    <a:pt x="43" y="264"/>
                  </a:lnTo>
                  <a:lnTo>
                    <a:pt x="42" y="272"/>
                  </a:lnTo>
                  <a:lnTo>
                    <a:pt x="43" y="280"/>
                  </a:lnTo>
                  <a:lnTo>
                    <a:pt x="45" y="287"/>
                  </a:lnTo>
                  <a:lnTo>
                    <a:pt x="49" y="288"/>
                  </a:lnTo>
                  <a:lnTo>
                    <a:pt x="54" y="287"/>
                  </a:lnTo>
                  <a:lnTo>
                    <a:pt x="60" y="285"/>
                  </a:lnTo>
                  <a:lnTo>
                    <a:pt x="64" y="286"/>
                  </a:lnTo>
                  <a:lnTo>
                    <a:pt x="69" y="290"/>
                  </a:lnTo>
                  <a:lnTo>
                    <a:pt x="73" y="294"/>
                  </a:lnTo>
                  <a:lnTo>
                    <a:pt x="78" y="298"/>
                  </a:lnTo>
                  <a:lnTo>
                    <a:pt x="79" y="300"/>
                  </a:lnTo>
                  <a:lnTo>
                    <a:pt x="79" y="297"/>
                  </a:lnTo>
                  <a:lnTo>
                    <a:pt x="80" y="294"/>
                  </a:lnTo>
                  <a:lnTo>
                    <a:pt x="83" y="290"/>
                  </a:lnTo>
                  <a:lnTo>
                    <a:pt x="86" y="290"/>
                  </a:lnTo>
                  <a:lnTo>
                    <a:pt x="92" y="290"/>
                  </a:lnTo>
                  <a:lnTo>
                    <a:pt x="96" y="289"/>
                  </a:lnTo>
                  <a:lnTo>
                    <a:pt x="100" y="289"/>
                  </a:lnTo>
                  <a:lnTo>
                    <a:pt x="100" y="292"/>
                  </a:lnTo>
                  <a:lnTo>
                    <a:pt x="98" y="297"/>
                  </a:lnTo>
                  <a:lnTo>
                    <a:pt x="96" y="305"/>
                  </a:lnTo>
                  <a:lnTo>
                    <a:pt x="94" y="315"/>
                  </a:lnTo>
                  <a:lnTo>
                    <a:pt x="89" y="323"/>
                  </a:lnTo>
                  <a:lnTo>
                    <a:pt x="84" y="330"/>
                  </a:lnTo>
                  <a:lnTo>
                    <a:pt x="80" y="335"/>
                  </a:lnTo>
                  <a:lnTo>
                    <a:pt x="78" y="340"/>
                  </a:lnTo>
                  <a:lnTo>
                    <a:pt x="75" y="342"/>
                  </a:lnTo>
                  <a:lnTo>
                    <a:pt x="70" y="342"/>
                  </a:lnTo>
                  <a:lnTo>
                    <a:pt x="64" y="342"/>
                  </a:lnTo>
                  <a:lnTo>
                    <a:pt x="58" y="345"/>
                  </a:lnTo>
                  <a:lnTo>
                    <a:pt x="55" y="347"/>
                  </a:lnTo>
                  <a:lnTo>
                    <a:pt x="55" y="350"/>
                  </a:lnTo>
                  <a:lnTo>
                    <a:pt x="57" y="354"/>
                  </a:lnTo>
                  <a:lnTo>
                    <a:pt x="61" y="356"/>
                  </a:lnTo>
                  <a:lnTo>
                    <a:pt x="64" y="356"/>
                  </a:lnTo>
                  <a:lnTo>
                    <a:pt x="68" y="355"/>
                  </a:lnTo>
                  <a:lnTo>
                    <a:pt x="72" y="353"/>
                  </a:lnTo>
                  <a:lnTo>
                    <a:pt x="77" y="349"/>
                  </a:lnTo>
                  <a:lnTo>
                    <a:pt x="84" y="347"/>
                  </a:lnTo>
                  <a:lnTo>
                    <a:pt x="89" y="343"/>
                  </a:lnTo>
                  <a:lnTo>
                    <a:pt x="94" y="339"/>
                  </a:lnTo>
                  <a:lnTo>
                    <a:pt x="98" y="335"/>
                  </a:lnTo>
                  <a:lnTo>
                    <a:pt x="101" y="333"/>
                  </a:lnTo>
                  <a:lnTo>
                    <a:pt x="106" y="333"/>
                  </a:lnTo>
                  <a:lnTo>
                    <a:pt x="109" y="334"/>
                  </a:lnTo>
                  <a:lnTo>
                    <a:pt x="113" y="333"/>
                  </a:lnTo>
                  <a:lnTo>
                    <a:pt x="115" y="330"/>
                  </a:lnTo>
                  <a:lnTo>
                    <a:pt x="116" y="325"/>
                  </a:lnTo>
                  <a:lnTo>
                    <a:pt x="117" y="320"/>
                  </a:lnTo>
                  <a:lnTo>
                    <a:pt x="118" y="318"/>
                  </a:lnTo>
                  <a:lnTo>
                    <a:pt x="121" y="316"/>
                  </a:lnTo>
                  <a:lnTo>
                    <a:pt x="125" y="312"/>
                  </a:lnTo>
                  <a:lnTo>
                    <a:pt x="131" y="309"/>
                  </a:lnTo>
                  <a:lnTo>
                    <a:pt x="136" y="307"/>
                  </a:lnTo>
                  <a:lnTo>
                    <a:pt x="138" y="305"/>
                  </a:lnTo>
                  <a:lnTo>
                    <a:pt x="138" y="304"/>
                  </a:lnTo>
                  <a:lnTo>
                    <a:pt x="137" y="302"/>
                  </a:lnTo>
                  <a:lnTo>
                    <a:pt x="138" y="300"/>
                  </a:lnTo>
                  <a:lnTo>
                    <a:pt x="141" y="297"/>
                  </a:lnTo>
                  <a:lnTo>
                    <a:pt x="145" y="296"/>
                  </a:lnTo>
                  <a:lnTo>
                    <a:pt x="148" y="294"/>
                  </a:lnTo>
                  <a:lnTo>
                    <a:pt x="149" y="290"/>
                  </a:lnTo>
                  <a:lnTo>
                    <a:pt x="148" y="287"/>
                  </a:lnTo>
                  <a:lnTo>
                    <a:pt x="146" y="283"/>
                  </a:lnTo>
                  <a:lnTo>
                    <a:pt x="142" y="281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6" y="271"/>
                  </a:lnTo>
                  <a:lnTo>
                    <a:pt x="148" y="269"/>
                  </a:lnTo>
                  <a:lnTo>
                    <a:pt x="151" y="265"/>
                  </a:lnTo>
                  <a:lnTo>
                    <a:pt x="154" y="258"/>
                  </a:lnTo>
                  <a:lnTo>
                    <a:pt x="159" y="249"/>
                  </a:lnTo>
                  <a:lnTo>
                    <a:pt x="164" y="241"/>
                  </a:lnTo>
                  <a:lnTo>
                    <a:pt x="169" y="235"/>
                  </a:lnTo>
                  <a:lnTo>
                    <a:pt x="175" y="234"/>
                  </a:lnTo>
                  <a:lnTo>
                    <a:pt x="177" y="236"/>
                  </a:lnTo>
                  <a:lnTo>
                    <a:pt x="176" y="240"/>
                  </a:lnTo>
                  <a:lnTo>
                    <a:pt x="174" y="243"/>
                  </a:lnTo>
                  <a:lnTo>
                    <a:pt x="170" y="248"/>
                  </a:lnTo>
                  <a:lnTo>
                    <a:pt x="168" y="254"/>
                  </a:lnTo>
                  <a:lnTo>
                    <a:pt x="167" y="260"/>
                  </a:lnTo>
                  <a:lnTo>
                    <a:pt x="166" y="267"/>
                  </a:lnTo>
                  <a:lnTo>
                    <a:pt x="164" y="270"/>
                  </a:lnTo>
                  <a:lnTo>
                    <a:pt x="163" y="272"/>
                  </a:lnTo>
                  <a:lnTo>
                    <a:pt x="163" y="277"/>
                  </a:lnTo>
                  <a:lnTo>
                    <a:pt x="164" y="280"/>
                  </a:lnTo>
                  <a:lnTo>
                    <a:pt x="168" y="280"/>
                  </a:lnTo>
                  <a:lnTo>
                    <a:pt x="172" y="277"/>
                  </a:lnTo>
                  <a:lnTo>
                    <a:pt x="178" y="273"/>
                  </a:lnTo>
                  <a:lnTo>
                    <a:pt x="183" y="270"/>
                  </a:lnTo>
                  <a:lnTo>
                    <a:pt x="186" y="266"/>
                  </a:lnTo>
                  <a:lnTo>
                    <a:pt x="189" y="264"/>
                  </a:lnTo>
                  <a:lnTo>
                    <a:pt x="189" y="263"/>
                  </a:lnTo>
                  <a:lnTo>
                    <a:pt x="191" y="260"/>
                  </a:lnTo>
                  <a:lnTo>
                    <a:pt x="194" y="260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6" y="251"/>
                  </a:lnTo>
                  <a:lnTo>
                    <a:pt x="207" y="250"/>
                  </a:lnTo>
                  <a:lnTo>
                    <a:pt x="206" y="249"/>
                  </a:lnTo>
                  <a:lnTo>
                    <a:pt x="204" y="245"/>
                  </a:lnTo>
                  <a:lnTo>
                    <a:pt x="204" y="242"/>
                  </a:lnTo>
                  <a:lnTo>
                    <a:pt x="207" y="239"/>
                  </a:lnTo>
                  <a:lnTo>
                    <a:pt x="213" y="237"/>
                  </a:lnTo>
                  <a:lnTo>
                    <a:pt x="219" y="237"/>
                  </a:lnTo>
                  <a:lnTo>
                    <a:pt x="223" y="239"/>
                  </a:lnTo>
                  <a:lnTo>
                    <a:pt x="227" y="240"/>
                  </a:lnTo>
                  <a:lnTo>
                    <a:pt x="230" y="242"/>
                  </a:lnTo>
                  <a:lnTo>
                    <a:pt x="235" y="243"/>
                  </a:lnTo>
                  <a:lnTo>
                    <a:pt x="242" y="245"/>
                  </a:lnTo>
                  <a:lnTo>
                    <a:pt x="250" y="248"/>
                  </a:lnTo>
                  <a:lnTo>
                    <a:pt x="257" y="249"/>
                  </a:lnTo>
                  <a:lnTo>
                    <a:pt x="260" y="249"/>
                  </a:lnTo>
                  <a:lnTo>
                    <a:pt x="262" y="248"/>
                  </a:lnTo>
                  <a:lnTo>
                    <a:pt x="266" y="248"/>
                  </a:lnTo>
                  <a:lnTo>
                    <a:pt x="270" y="248"/>
                  </a:lnTo>
                  <a:lnTo>
                    <a:pt x="275" y="249"/>
                  </a:lnTo>
                  <a:lnTo>
                    <a:pt x="280" y="250"/>
                  </a:lnTo>
                  <a:lnTo>
                    <a:pt x="288" y="250"/>
                  </a:lnTo>
                  <a:lnTo>
                    <a:pt x="296" y="250"/>
                  </a:lnTo>
                  <a:lnTo>
                    <a:pt x="301" y="250"/>
                  </a:lnTo>
                  <a:lnTo>
                    <a:pt x="306" y="251"/>
                  </a:lnTo>
                  <a:lnTo>
                    <a:pt x="311" y="255"/>
                  </a:lnTo>
                  <a:lnTo>
                    <a:pt x="316" y="258"/>
                  </a:lnTo>
                  <a:lnTo>
                    <a:pt x="322" y="259"/>
                  </a:lnTo>
                  <a:lnTo>
                    <a:pt x="327" y="260"/>
                  </a:lnTo>
                  <a:lnTo>
                    <a:pt x="328" y="260"/>
                  </a:lnTo>
                  <a:lnTo>
                    <a:pt x="329" y="262"/>
                  </a:lnTo>
                  <a:lnTo>
                    <a:pt x="330" y="263"/>
                  </a:lnTo>
                  <a:lnTo>
                    <a:pt x="334" y="266"/>
                  </a:lnTo>
                  <a:lnTo>
                    <a:pt x="338" y="269"/>
                  </a:lnTo>
                  <a:lnTo>
                    <a:pt x="344" y="270"/>
                  </a:lnTo>
                  <a:lnTo>
                    <a:pt x="349" y="271"/>
                  </a:lnTo>
                  <a:lnTo>
                    <a:pt x="352" y="271"/>
                  </a:lnTo>
                  <a:lnTo>
                    <a:pt x="354" y="269"/>
                  </a:lnTo>
                  <a:lnTo>
                    <a:pt x="356" y="265"/>
                  </a:lnTo>
                  <a:lnTo>
                    <a:pt x="357" y="262"/>
                  </a:lnTo>
                  <a:lnTo>
                    <a:pt x="359" y="262"/>
                  </a:lnTo>
                  <a:lnTo>
                    <a:pt x="365" y="263"/>
                  </a:lnTo>
                  <a:lnTo>
                    <a:pt x="372" y="265"/>
                  </a:lnTo>
                  <a:lnTo>
                    <a:pt x="377" y="266"/>
                  </a:lnTo>
                  <a:lnTo>
                    <a:pt x="383" y="269"/>
                  </a:lnTo>
                  <a:lnTo>
                    <a:pt x="388" y="273"/>
                  </a:lnTo>
                  <a:lnTo>
                    <a:pt x="392" y="279"/>
                  </a:lnTo>
                  <a:lnTo>
                    <a:pt x="397" y="283"/>
                  </a:lnTo>
                  <a:lnTo>
                    <a:pt x="401" y="286"/>
                  </a:lnTo>
                  <a:lnTo>
                    <a:pt x="402" y="287"/>
                  </a:lnTo>
                  <a:lnTo>
                    <a:pt x="412" y="297"/>
                  </a:lnTo>
                  <a:lnTo>
                    <a:pt x="418" y="303"/>
                  </a:lnTo>
                  <a:lnTo>
                    <a:pt x="419" y="303"/>
                  </a:lnTo>
                  <a:lnTo>
                    <a:pt x="421" y="303"/>
                  </a:lnTo>
                  <a:lnTo>
                    <a:pt x="424" y="304"/>
                  </a:lnTo>
                  <a:lnTo>
                    <a:pt x="427" y="307"/>
                  </a:lnTo>
                  <a:lnTo>
                    <a:pt x="432" y="311"/>
                  </a:lnTo>
                  <a:lnTo>
                    <a:pt x="437" y="317"/>
                  </a:lnTo>
                  <a:lnTo>
                    <a:pt x="441" y="321"/>
                  </a:lnTo>
                  <a:lnTo>
                    <a:pt x="443" y="324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26" name="Freeform 28"/>
            <p:cNvSpPr>
              <a:spLocks/>
            </p:cNvSpPr>
            <p:nvPr/>
          </p:nvSpPr>
          <p:spPr bwMode="auto">
            <a:xfrm>
              <a:off x="2552" y="1860"/>
              <a:ext cx="7" cy="5"/>
            </a:xfrm>
            <a:custGeom>
              <a:avLst/>
              <a:gdLst>
                <a:gd name="T0" fmla="*/ 11 w 11"/>
                <a:gd name="T1" fmla="*/ 9 h 9"/>
                <a:gd name="T2" fmla="*/ 11 w 11"/>
                <a:gd name="T3" fmla="*/ 8 h 9"/>
                <a:gd name="T4" fmla="*/ 10 w 11"/>
                <a:gd name="T5" fmla="*/ 5 h 9"/>
                <a:gd name="T6" fmla="*/ 7 w 11"/>
                <a:gd name="T7" fmla="*/ 1 h 9"/>
                <a:gd name="T8" fmla="*/ 4 w 11"/>
                <a:gd name="T9" fmla="*/ 0 h 9"/>
                <a:gd name="T10" fmla="*/ 2 w 11"/>
                <a:gd name="T11" fmla="*/ 0 h 9"/>
                <a:gd name="T12" fmla="*/ 0 w 11"/>
                <a:gd name="T13" fmla="*/ 1 h 9"/>
                <a:gd name="T14" fmla="*/ 2 w 11"/>
                <a:gd name="T15" fmla="*/ 3 h 9"/>
                <a:gd name="T16" fmla="*/ 4 w 11"/>
                <a:gd name="T17" fmla="*/ 6 h 9"/>
                <a:gd name="T18" fmla="*/ 6 w 11"/>
                <a:gd name="T19" fmla="*/ 8 h 9"/>
                <a:gd name="T20" fmla="*/ 9 w 11"/>
                <a:gd name="T21" fmla="*/ 9 h 9"/>
                <a:gd name="T22" fmla="*/ 10 w 11"/>
                <a:gd name="T23" fmla="*/ 9 h 9"/>
                <a:gd name="T24" fmla="*/ 11 w 11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11" y="8"/>
                  </a:lnTo>
                  <a:lnTo>
                    <a:pt x="10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6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27" name="Freeform 29"/>
            <p:cNvSpPr>
              <a:spLocks/>
            </p:cNvSpPr>
            <p:nvPr/>
          </p:nvSpPr>
          <p:spPr bwMode="auto">
            <a:xfrm>
              <a:off x="2541" y="1849"/>
              <a:ext cx="7" cy="6"/>
            </a:xfrm>
            <a:custGeom>
              <a:avLst/>
              <a:gdLst>
                <a:gd name="T0" fmla="*/ 13 w 13"/>
                <a:gd name="T1" fmla="*/ 10 h 12"/>
                <a:gd name="T2" fmla="*/ 12 w 13"/>
                <a:gd name="T3" fmla="*/ 9 h 12"/>
                <a:gd name="T4" fmla="*/ 11 w 13"/>
                <a:gd name="T5" fmla="*/ 7 h 12"/>
                <a:gd name="T6" fmla="*/ 9 w 13"/>
                <a:gd name="T7" fmla="*/ 5 h 12"/>
                <a:gd name="T8" fmla="*/ 5 w 13"/>
                <a:gd name="T9" fmla="*/ 1 h 12"/>
                <a:gd name="T10" fmla="*/ 2 w 13"/>
                <a:gd name="T11" fmla="*/ 0 h 12"/>
                <a:gd name="T12" fmla="*/ 0 w 13"/>
                <a:gd name="T13" fmla="*/ 1 h 12"/>
                <a:gd name="T14" fmla="*/ 0 w 13"/>
                <a:gd name="T15" fmla="*/ 4 h 12"/>
                <a:gd name="T16" fmla="*/ 1 w 13"/>
                <a:gd name="T17" fmla="*/ 6 h 12"/>
                <a:gd name="T18" fmla="*/ 4 w 13"/>
                <a:gd name="T19" fmla="*/ 8 h 12"/>
                <a:gd name="T20" fmla="*/ 8 w 13"/>
                <a:gd name="T21" fmla="*/ 10 h 12"/>
                <a:gd name="T22" fmla="*/ 10 w 13"/>
                <a:gd name="T23" fmla="*/ 12 h 12"/>
                <a:gd name="T24" fmla="*/ 13 w 13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2" y="9"/>
                  </a:lnTo>
                  <a:lnTo>
                    <a:pt x="11" y="7"/>
                  </a:lnTo>
                  <a:lnTo>
                    <a:pt x="9" y="5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2" name="Freeform 34"/>
            <p:cNvSpPr>
              <a:spLocks/>
            </p:cNvSpPr>
            <p:nvPr/>
          </p:nvSpPr>
          <p:spPr bwMode="auto">
            <a:xfrm>
              <a:off x="2328" y="1913"/>
              <a:ext cx="3" cy="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6 h 7"/>
                <a:gd name="T4" fmla="*/ 6 w 7"/>
                <a:gd name="T5" fmla="*/ 2 h 7"/>
                <a:gd name="T6" fmla="*/ 4 w 7"/>
                <a:gd name="T7" fmla="*/ 0 h 7"/>
                <a:gd name="T8" fmla="*/ 1 w 7"/>
                <a:gd name="T9" fmla="*/ 0 h 7"/>
                <a:gd name="T10" fmla="*/ 0 w 7"/>
                <a:gd name="T11" fmla="*/ 2 h 7"/>
                <a:gd name="T12" fmla="*/ 1 w 7"/>
                <a:gd name="T13" fmla="*/ 6 h 7"/>
                <a:gd name="T14" fmla="*/ 5 w 7"/>
                <a:gd name="T15" fmla="*/ 7 h 7"/>
                <a:gd name="T16" fmla="*/ 7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5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3" name="Freeform 35"/>
            <p:cNvSpPr>
              <a:spLocks/>
            </p:cNvSpPr>
            <p:nvPr/>
          </p:nvSpPr>
          <p:spPr bwMode="auto">
            <a:xfrm>
              <a:off x="2324" y="1917"/>
              <a:ext cx="2" cy="2"/>
            </a:xfrm>
            <a:custGeom>
              <a:avLst/>
              <a:gdLst>
                <a:gd name="T0" fmla="*/ 4 w 5"/>
                <a:gd name="T1" fmla="*/ 0 h 5"/>
                <a:gd name="T2" fmla="*/ 2 w 5"/>
                <a:gd name="T3" fmla="*/ 0 h 5"/>
                <a:gd name="T4" fmla="*/ 1 w 5"/>
                <a:gd name="T5" fmla="*/ 0 h 5"/>
                <a:gd name="T6" fmla="*/ 0 w 5"/>
                <a:gd name="T7" fmla="*/ 1 h 5"/>
                <a:gd name="T8" fmla="*/ 0 w 5"/>
                <a:gd name="T9" fmla="*/ 3 h 5"/>
                <a:gd name="T10" fmla="*/ 2 w 5"/>
                <a:gd name="T11" fmla="*/ 5 h 5"/>
                <a:gd name="T12" fmla="*/ 4 w 5"/>
                <a:gd name="T13" fmla="*/ 3 h 5"/>
                <a:gd name="T14" fmla="*/ 5 w 5"/>
                <a:gd name="T15" fmla="*/ 2 h 5"/>
                <a:gd name="T16" fmla="*/ 4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4" name="Freeform 36"/>
            <p:cNvSpPr>
              <a:spLocks/>
            </p:cNvSpPr>
            <p:nvPr/>
          </p:nvSpPr>
          <p:spPr bwMode="auto">
            <a:xfrm>
              <a:off x="2308" y="2408"/>
              <a:ext cx="6" cy="8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11 h 15"/>
                <a:gd name="T4" fmla="*/ 1 w 13"/>
                <a:gd name="T5" fmla="*/ 12 h 15"/>
                <a:gd name="T6" fmla="*/ 2 w 13"/>
                <a:gd name="T7" fmla="*/ 14 h 15"/>
                <a:gd name="T8" fmla="*/ 5 w 13"/>
                <a:gd name="T9" fmla="*/ 15 h 15"/>
                <a:gd name="T10" fmla="*/ 7 w 13"/>
                <a:gd name="T11" fmla="*/ 14 h 15"/>
                <a:gd name="T12" fmla="*/ 9 w 13"/>
                <a:gd name="T13" fmla="*/ 12 h 15"/>
                <a:gd name="T14" fmla="*/ 10 w 13"/>
                <a:gd name="T15" fmla="*/ 8 h 15"/>
                <a:gd name="T16" fmla="*/ 10 w 13"/>
                <a:gd name="T17" fmla="*/ 7 h 15"/>
                <a:gd name="T18" fmla="*/ 10 w 13"/>
                <a:gd name="T19" fmla="*/ 6 h 15"/>
                <a:gd name="T20" fmla="*/ 12 w 13"/>
                <a:gd name="T21" fmla="*/ 5 h 15"/>
                <a:gd name="T22" fmla="*/ 13 w 13"/>
                <a:gd name="T23" fmla="*/ 3 h 15"/>
                <a:gd name="T24" fmla="*/ 13 w 13"/>
                <a:gd name="T25" fmla="*/ 2 h 15"/>
                <a:gd name="T26" fmla="*/ 10 w 1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5">
                  <a:moveTo>
                    <a:pt x="10" y="0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3" name="Freeform 45"/>
            <p:cNvSpPr>
              <a:spLocks/>
            </p:cNvSpPr>
            <p:nvPr/>
          </p:nvSpPr>
          <p:spPr bwMode="auto">
            <a:xfrm>
              <a:off x="3097" y="3695"/>
              <a:ext cx="77" cy="47"/>
            </a:xfrm>
            <a:custGeom>
              <a:avLst/>
              <a:gdLst>
                <a:gd name="T0" fmla="*/ 10 w 34"/>
                <a:gd name="T1" fmla="*/ 1 h 25"/>
                <a:gd name="T2" fmla="*/ 7 w 34"/>
                <a:gd name="T3" fmla="*/ 2 h 25"/>
                <a:gd name="T4" fmla="*/ 4 w 34"/>
                <a:gd name="T5" fmla="*/ 6 h 25"/>
                <a:gd name="T6" fmla="*/ 0 w 34"/>
                <a:gd name="T7" fmla="*/ 10 h 25"/>
                <a:gd name="T8" fmla="*/ 0 w 34"/>
                <a:gd name="T9" fmla="*/ 14 h 25"/>
                <a:gd name="T10" fmla="*/ 3 w 34"/>
                <a:gd name="T11" fmla="*/ 16 h 25"/>
                <a:gd name="T12" fmla="*/ 5 w 34"/>
                <a:gd name="T13" fmla="*/ 18 h 25"/>
                <a:gd name="T14" fmla="*/ 8 w 34"/>
                <a:gd name="T15" fmla="*/ 20 h 25"/>
                <a:gd name="T16" fmla="*/ 12 w 34"/>
                <a:gd name="T17" fmla="*/ 22 h 25"/>
                <a:gd name="T18" fmla="*/ 16 w 34"/>
                <a:gd name="T19" fmla="*/ 24 h 25"/>
                <a:gd name="T20" fmla="*/ 21 w 34"/>
                <a:gd name="T21" fmla="*/ 25 h 25"/>
                <a:gd name="T22" fmla="*/ 24 w 34"/>
                <a:gd name="T23" fmla="*/ 25 h 25"/>
                <a:gd name="T24" fmla="*/ 28 w 34"/>
                <a:gd name="T25" fmla="*/ 23 h 25"/>
                <a:gd name="T26" fmla="*/ 30 w 34"/>
                <a:gd name="T27" fmla="*/ 21 h 25"/>
                <a:gd name="T28" fmla="*/ 31 w 34"/>
                <a:gd name="T29" fmla="*/ 18 h 25"/>
                <a:gd name="T30" fmla="*/ 31 w 34"/>
                <a:gd name="T31" fmla="*/ 16 h 25"/>
                <a:gd name="T32" fmla="*/ 31 w 34"/>
                <a:gd name="T33" fmla="*/ 13 h 25"/>
                <a:gd name="T34" fmla="*/ 33 w 34"/>
                <a:gd name="T35" fmla="*/ 10 h 25"/>
                <a:gd name="T36" fmla="*/ 34 w 34"/>
                <a:gd name="T37" fmla="*/ 8 h 25"/>
                <a:gd name="T38" fmla="*/ 34 w 34"/>
                <a:gd name="T39" fmla="*/ 6 h 25"/>
                <a:gd name="T40" fmla="*/ 29 w 34"/>
                <a:gd name="T41" fmla="*/ 2 h 25"/>
                <a:gd name="T42" fmla="*/ 21 w 34"/>
                <a:gd name="T43" fmla="*/ 0 h 25"/>
                <a:gd name="T44" fmla="*/ 15 w 34"/>
                <a:gd name="T45" fmla="*/ 0 h 25"/>
                <a:gd name="T46" fmla="*/ 11 w 34"/>
                <a:gd name="T47" fmla="*/ 0 h 25"/>
                <a:gd name="T48" fmla="*/ 10 w 34"/>
                <a:gd name="T4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25">
                  <a:moveTo>
                    <a:pt x="10" y="1"/>
                  </a:moveTo>
                  <a:lnTo>
                    <a:pt x="7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3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4" name="Freeform 46"/>
            <p:cNvSpPr>
              <a:spLocks/>
            </p:cNvSpPr>
            <p:nvPr/>
          </p:nvSpPr>
          <p:spPr bwMode="auto">
            <a:xfrm>
              <a:off x="2917" y="3626"/>
              <a:ext cx="50" cy="37"/>
            </a:xfrm>
            <a:custGeom>
              <a:avLst/>
              <a:gdLst>
                <a:gd name="T0" fmla="*/ 3 w 35"/>
                <a:gd name="T1" fmla="*/ 9 h 31"/>
                <a:gd name="T2" fmla="*/ 2 w 35"/>
                <a:gd name="T3" fmla="*/ 10 h 31"/>
                <a:gd name="T4" fmla="*/ 1 w 35"/>
                <a:gd name="T5" fmla="*/ 11 h 31"/>
                <a:gd name="T6" fmla="*/ 0 w 35"/>
                <a:gd name="T7" fmla="*/ 15 h 31"/>
                <a:gd name="T8" fmla="*/ 1 w 35"/>
                <a:gd name="T9" fmla="*/ 17 h 31"/>
                <a:gd name="T10" fmla="*/ 3 w 35"/>
                <a:gd name="T11" fmla="*/ 19 h 31"/>
                <a:gd name="T12" fmla="*/ 5 w 35"/>
                <a:gd name="T13" fmla="*/ 21 h 31"/>
                <a:gd name="T14" fmla="*/ 6 w 35"/>
                <a:gd name="T15" fmla="*/ 22 h 31"/>
                <a:gd name="T16" fmla="*/ 8 w 35"/>
                <a:gd name="T17" fmla="*/ 24 h 31"/>
                <a:gd name="T18" fmla="*/ 8 w 35"/>
                <a:gd name="T19" fmla="*/ 26 h 31"/>
                <a:gd name="T20" fmla="*/ 10 w 35"/>
                <a:gd name="T21" fmla="*/ 27 h 31"/>
                <a:gd name="T22" fmla="*/ 11 w 35"/>
                <a:gd name="T23" fmla="*/ 27 h 31"/>
                <a:gd name="T24" fmla="*/ 15 w 35"/>
                <a:gd name="T25" fmla="*/ 27 h 31"/>
                <a:gd name="T26" fmla="*/ 18 w 35"/>
                <a:gd name="T27" fmla="*/ 27 h 31"/>
                <a:gd name="T28" fmla="*/ 20 w 35"/>
                <a:gd name="T29" fmla="*/ 29 h 31"/>
                <a:gd name="T30" fmla="*/ 23 w 35"/>
                <a:gd name="T31" fmla="*/ 31 h 31"/>
                <a:gd name="T32" fmla="*/ 24 w 35"/>
                <a:gd name="T33" fmla="*/ 31 h 31"/>
                <a:gd name="T34" fmla="*/ 32 w 35"/>
                <a:gd name="T35" fmla="*/ 31 h 31"/>
                <a:gd name="T36" fmla="*/ 33 w 35"/>
                <a:gd name="T37" fmla="*/ 30 h 31"/>
                <a:gd name="T38" fmla="*/ 35 w 35"/>
                <a:gd name="T39" fmla="*/ 29 h 31"/>
                <a:gd name="T40" fmla="*/ 35 w 35"/>
                <a:gd name="T41" fmla="*/ 25 h 31"/>
                <a:gd name="T42" fmla="*/ 34 w 35"/>
                <a:gd name="T43" fmla="*/ 23 h 31"/>
                <a:gd name="T44" fmla="*/ 31 w 35"/>
                <a:gd name="T45" fmla="*/ 21 h 31"/>
                <a:gd name="T46" fmla="*/ 28 w 35"/>
                <a:gd name="T47" fmla="*/ 19 h 31"/>
                <a:gd name="T48" fmla="*/ 27 w 35"/>
                <a:gd name="T49" fmla="*/ 18 h 31"/>
                <a:gd name="T50" fmla="*/ 26 w 35"/>
                <a:gd name="T51" fmla="*/ 15 h 31"/>
                <a:gd name="T52" fmla="*/ 26 w 35"/>
                <a:gd name="T53" fmla="*/ 12 h 31"/>
                <a:gd name="T54" fmla="*/ 27 w 35"/>
                <a:gd name="T55" fmla="*/ 11 h 31"/>
                <a:gd name="T56" fmla="*/ 27 w 35"/>
                <a:gd name="T57" fmla="*/ 11 h 31"/>
                <a:gd name="T58" fmla="*/ 25 w 35"/>
                <a:gd name="T59" fmla="*/ 9 h 31"/>
                <a:gd name="T60" fmla="*/ 21 w 35"/>
                <a:gd name="T61" fmla="*/ 4 h 31"/>
                <a:gd name="T62" fmla="*/ 17 w 35"/>
                <a:gd name="T63" fmla="*/ 1 h 31"/>
                <a:gd name="T64" fmla="*/ 13 w 35"/>
                <a:gd name="T65" fmla="*/ 0 h 31"/>
                <a:gd name="T66" fmla="*/ 11 w 35"/>
                <a:gd name="T67" fmla="*/ 2 h 31"/>
                <a:gd name="T68" fmla="*/ 9 w 35"/>
                <a:gd name="T69" fmla="*/ 6 h 31"/>
                <a:gd name="T70" fmla="*/ 6 w 35"/>
                <a:gd name="T71" fmla="*/ 8 h 31"/>
                <a:gd name="T72" fmla="*/ 4 w 35"/>
                <a:gd name="T73" fmla="*/ 9 h 31"/>
                <a:gd name="T74" fmla="*/ 3 w 35"/>
                <a:gd name="T7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1">
                  <a:moveTo>
                    <a:pt x="3" y="9"/>
                  </a:moveTo>
                  <a:lnTo>
                    <a:pt x="2" y="10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5" y="29"/>
                  </a:lnTo>
                  <a:lnTo>
                    <a:pt x="35" y="25"/>
                  </a:lnTo>
                  <a:lnTo>
                    <a:pt x="34" y="23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1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6" name="Freeform 48"/>
            <p:cNvSpPr>
              <a:spLocks/>
            </p:cNvSpPr>
            <p:nvPr/>
          </p:nvSpPr>
          <p:spPr bwMode="auto">
            <a:xfrm>
              <a:off x="2704" y="2635"/>
              <a:ext cx="8" cy="7"/>
            </a:xfrm>
            <a:custGeom>
              <a:avLst/>
              <a:gdLst>
                <a:gd name="T0" fmla="*/ 15 w 17"/>
                <a:gd name="T1" fmla="*/ 1 h 14"/>
                <a:gd name="T2" fmla="*/ 16 w 17"/>
                <a:gd name="T3" fmla="*/ 2 h 14"/>
                <a:gd name="T4" fmla="*/ 17 w 17"/>
                <a:gd name="T5" fmla="*/ 6 h 14"/>
                <a:gd name="T6" fmla="*/ 17 w 17"/>
                <a:gd name="T7" fmla="*/ 9 h 14"/>
                <a:gd name="T8" fmla="*/ 16 w 17"/>
                <a:gd name="T9" fmla="*/ 10 h 14"/>
                <a:gd name="T10" fmla="*/ 13 w 17"/>
                <a:gd name="T11" fmla="*/ 10 h 14"/>
                <a:gd name="T12" fmla="*/ 12 w 17"/>
                <a:gd name="T13" fmla="*/ 10 h 14"/>
                <a:gd name="T14" fmla="*/ 11 w 17"/>
                <a:gd name="T15" fmla="*/ 10 h 14"/>
                <a:gd name="T16" fmla="*/ 11 w 17"/>
                <a:gd name="T17" fmla="*/ 10 h 14"/>
                <a:gd name="T18" fmla="*/ 10 w 17"/>
                <a:gd name="T19" fmla="*/ 11 h 14"/>
                <a:gd name="T20" fmla="*/ 8 w 17"/>
                <a:gd name="T21" fmla="*/ 13 h 14"/>
                <a:gd name="T22" fmla="*/ 5 w 17"/>
                <a:gd name="T23" fmla="*/ 14 h 14"/>
                <a:gd name="T24" fmla="*/ 4 w 17"/>
                <a:gd name="T25" fmla="*/ 13 h 14"/>
                <a:gd name="T26" fmla="*/ 4 w 17"/>
                <a:gd name="T27" fmla="*/ 11 h 14"/>
                <a:gd name="T28" fmla="*/ 4 w 17"/>
                <a:gd name="T29" fmla="*/ 11 h 14"/>
                <a:gd name="T30" fmla="*/ 4 w 17"/>
                <a:gd name="T31" fmla="*/ 11 h 14"/>
                <a:gd name="T32" fmla="*/ 3 w 17"/>
                <a:gd name="T33" fmla="*/ 9 h 14"/>
                <a:gd name="T34" fmla="*/ 1 w 17"/>
                <a:gd name="T35" fmla="*/ 5 h 14"/>
                <a:gd name="T36" fmla="*/ 0 w 17"/>
                <a:gd name="T37" fmla="*/ 2 h 14"/>
                <a:gd name="T38" fmla="*/ 0 w 17"/>
                <a:gd name="T39" fmla="*/ 0 h 14"/>
                <a:gd name="T40" fmla="*/ 3 w 17"/>
                <a:gd name="T41" fmla="*/ 0 h 14"/>
                <a:gd name="T42" fmla="*/ 8 w 17"/>
                <a:gd name="T43" fmla="*/ 1 h 14"/>
                <a:gd name="T44" fmla="*/ 11 w 17"/>
                <a:gd name="T45" fmla="*/ 1 h 14"/>
                <a:gd name="T46" fmla="*/ 13 w 17"/>
                <a:gd name="T47" fmla="*/ 1 h 14"/>
                <a:gd name="T48" fmla="*/ 15 w 17"/>
                <a:gd name="T4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4">
                  <a:moveTo>
                    <a:pt x="15" y="1"/>
                  </a:moveTo>
                  <a:lnTo>
                    <a:pt x="16" y="2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7" name="Freeform 49"/>
            <p:cNvSpPr>
              <a:spLocks/>
            </p:cNvSpPr>
            <p:nvPr/>
          </p:nvSpPr>
          <p:spPr bwMode="auto">
            <a:xfrm>
              <a:off x="3008" y="3657"/>
              <a:ext cx="63" cy="39"/>
            </a:xfrm>
            <a:custGeom>
              <a:avLst/>
              <a:gdLst>
                <a:gd name="T0" fmla="*/ 11 w 52"/>
                <a:gd name="T1" fmla="*/ 2 h 32"/>
                <a:gd name="T2" fmla="*/ 10 w 52"/>
                <a:gd name="T3" fmla="*/ 1 h 32"/>
                <a:gd name="T4" fmla="*/ 9 w 52"/>
                <a:gd name="T5" fmla="*/ 0 h 32"/>
                <a:gd name="T6" fmla="*/ 5 w 52"/>
                <a:gd name="T7" fmla="*/ 0 h 32"/>
                <a:gd name="T8" fmla="*/ 3 w 52"/>
                <a:gd name="T9" fmla="*/ 2 h 32"/>
                <a:gd name="T10" fmla="*/ 0 w 52"/>
                <a:gd name="T11" fmla="*/ 6 h 32"/>
                <a:gd name="T12" fmla="*/ 0 w 52"/>
                <a:gd name="T13" fmla="*/ 7 h 32"/>
                <a:gd name="T14" fmla="*/ 2 w 52"/>
                <a:gd name="T15" fmla="*/ 9 h 32"/>
                <a:gd name="T16" fmla="*/ 4 w 52"/>
                <a:gd name="T17" fmla="*/ 11 h 32"/>
                <a:gd name="T18" fmla="*/ 7 w 52"/>
                <a:gd name="T19" fmla="*/ 14 h 32"/>
                <a:gd name="T20" fmla="*/ 10 w 52"/>
                <a:gd name="T21" fmla="*/ 17 h 32"/>
                <a:gd name="T22" fmla="*/ 12 w 52"/>
                <a:gd name="T23" fmla="*/ 18 h 32"/>
                <a:gd name="T24" fmla="*/ 13 w 52"/>
                <a:gd name="T25" fmla="*/ 19 h 32"/>
                <a:gd name="T26" fmla="*/ 14 w 52"/>
                <a:gd name="T27" fmla="*/ 19 h 32"/>
                <a:gd name="T28" fmla="*/ 17 w 52"/>
                <a:gd name="T29" fmla="*/ 18 h 32"/>
                <a:gd name="T30" fmla="*/ 19 w 52"/>
                <a:gd name="T31" fmla="*/ 18 h 32"/>
                <a:gd name="T32" fmla="*/ 19 w 52"/>
                <a:gd name="T33" fmla="*/ 21 h 32"/>
                <a:gd name="T34" fmla="*/ 19 w 52"/>
                <a:gd name="T35" fmla="*/ 24 h 32"/>
                <a:gd name="T36" fmla="*/ 19 w 52"/>
                <a:gd name="T37" fmla="*/ 28 h 32"/>
                <a:gd name="T38" fmla="*/ 20 w 52"/>
                <a:gd name="T39" fmla="*/ 31 h 32"/>
                <a:gd name="T40" fmla="*/ 20 w 52"/>
                <a:gd name="T41" fmla="*/ 32 h 32"/>
                <a:gd name="T42" fmla="*/ 21 w 52"/>
                <a:gd name="T43" fmla="*/ 32 h 32"/>
                <a:gd name="T44" fmla="*/ 23 w 52"/>
                <a:gd name="T45" fmla="*/ 32 h 32"/>
                <a:gd name="T46" fmla="*/ 27 w 52"/>
                <a:gd name="T47" fmla="*/ 32 h 32"/>
                <a:gd name="T48" fmla="*/ 33 w 52"/>
                <a:gd name="T49" fmla="*/ 30 h 32"/>
                <a:gd name="T50" fmla="*/ 38 w 52"/>
                <a:gd name="T51" fmla="*/ 28 h 32"/>
                <a:gd name="T52" fmla="*/ 42 w 52"/>
                <a:gd name="T53" fmla="*/ 26 h 32"/>
                <a:gd name="T54" fmla="*/ 45 w 52"/>
                <a:gd name="T55" fmla="*/ 24 h 32"/>
                <a:gd name="T56" fmla="*/ 48 w 52"/>
                <a:gd name="T57" fmla="*/ 23 h 32"/>
                <a:gd name="T58" fmla="*/ 50 w 52"/>
                <a:gd name="T59" fmla="*/ 22 h 32"/>
                <a:gd name="T60" fmla="*/ 52 w 52"/>
                <a:gd name="T61" fmla="*/ 19 h 32"/>
                <a:gd name="T62" fmla="*/ 52 w 52"/>
                <a:gd name="T63" fmla="*/ 17 h 32"/>
                <a:gd name="T64" fmla="*/ 50 w 52"/>
                <a:gd name="T65" fmla="*/ 16 h 32"/>
                <a:gd name="T66" fmla="*/ 45 w 52"/>
                <a:gd name="T67" fmla="*/ 15 h 32"/>
                <a:gd name="T68" fmla="*/ 42 w 52"/>
                <a:gd name="T69" fmla="*/ 14 h 32"/>
                <a:gd name="T70" fmla="*/ 38 w 52"/>
                <a:gd name="T71" fmla="*/ 13 h 32"/>
                <a:gd name="T72" fmla="*/ 37 w 52"/>
                <a:gd name="T73" fmla="*/ 11 h 32"/>
                <a:gd name="T74" fmla="*/ 36 w 52"/>
                <a:gd name="T75" fmla="*/ 10 h 32"/>
                <a:gd name="T76" fmla="*/ 35 w 52"/>
                <a:gd name="T77" fmla="*/ 8 h 32"/>
                <a:gd name="T78" fmla="*/ 32 w 52"/>
                <a:gd name="T79" fmla="*/ 6 h 32"/>
                <a:gd name="T80" fmla="*/ 28 w 52"/>
                <a:gd name="T81" fmla="*/ 5 h 32"/>
                <a:gd name="T82" fmla="*/ 25 w 52"/>
                <a:gd name="T83" fmla="*/ 6 h 32"/>
                <a:gd name="T84" fmla="*/ 20 w 52"/>
                <a:gd name="T85" fmla="*/ 6 h 32"/>
                <a:gd name="T86" fmla="*/ 17 w 52"/>
                <a:gd name="T87" fmla="*/ 6 h 32"/>
                <a:gd name="T88" fmla="*/ 15 w 52"/>
                <a:gd name="T89" fmla="*/ 6 h 32"/>
                <a:gd name="T90" fmla="*/ 11 w 52"/>
                <a:gd name="T9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32">
                  <a:moveTo>
                    <a:pt x="11" y="2"/>
                  </a:moveTo>
                  <a:lnTo>
                    <a:pt x="10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33" y="30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2" y="14"/>
                  </a:lnTo>
                  <a:lnTo>
                    <a:pt x="38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49" name="Freeform 51"/>
            <p:cNvSpPr>
              <a:spLocks/>
            </p:cNvSpPr>
            <p:nvPr/>
          </p:nvSpPr>
          <p:spPr bwMode="auto">
            <a:xfrm>
              <a:off x="3197" y="3719"/>
              <a:ext cx="171" cy="190"/>
            </a:xfrm>
            <a:custGeom>
              <a:avLst/>
              <a:gdLst>
                <a:gd name="T0" fmla="*/ 17 w 78"/>
                <a:gd name="T1" fmla="*/ 3 h 90"/>
                <a:gd name="T2" fmla="*/ 15 w 78"/>
                <a:gd name="T3" fmla="*/ 2 h 90"/>
                <a:gd name="T4" fmla="*/ 14 w 78"/>
                <a:gd name="T5" fmla="*/ 1 h 90"/>
                <a:gd name="T6" fmla="*/ 12 w 78"/>
                <a:gd name="T7" fmla="*/ 0 h 90"/>
                <a:gd name="T8" fmla="*/ 10 w 78"/>
                <a:gd name="T9" fmla="*/ 0 h 90"/>
                <a:gd name="T10" fmla="*/ 8 w 78"/>
                <a:gd name="T11" fmla="*/ 2 h 90"/>
                <a:gd name="T12" fmla="*/ 10 w 78"/>
                <a:gd name="T13" fmla="*/ 6 h 90"/>
                <a:gd name="T14" fmla="*/ 11 w 78"/>
                <a:gd name="T15" fmla="*/ 10 h 90"/>
                <a:gd name="T16" fmla="*/ 12 w 78"/>
                <a:gd name="T17" fmla="*/ 14 h 90"/>
                <a:gd name="T18" fmla="*/ 13 w 78"/>
                <a:gd name="T19" fmla="*/ 17 h 90"/>
                <a:gd name="T20" fmla="*/ 13 w 78"/>
                <a:gd name="T21" fmla="*/ 21 h 90"/>
                <a:gd name="T22" fmla="*/ 13 w 78"/>
                <a:gd name="T23" fmla="*/ 24 h 90"/>
                <a:gd name="T24" fmla="*/ 11 w 78"/>
                <a:gd name="T25" fmla="*/ 26 h 90"/>
                <a:gd name="T26" fmla="*/ 7 w 78"/>
                <a:gd name="T27" fmla="*/ 29 h 90"/>
                <a:gd name="T28" fmla="*/ 3 w 78"/>
                <a:gd name="T29" fmla="*/ 32 h 90"/>
                <a:gd name="T30" fmla="*/ 0 w 78"/>
                <a:gd name="T31" fmla="*/ 36 h 90"/>
                <a:gd name="T32" fmla="*/ 2 w 78"/>
                <a:gd name="T33" fmla="*/ 41 h 90"/>
                <a:gd name="T34" fmla="*/ 4 w 78"/>
                <a:gd name="T35" fmla="*/ 47 h 90"/>
                <a:gd name="T36" fmla="*/ 6 w 78"/>
                <a:gd name="T37" fmla="*/ 52 h 90"/>
                <a:gd name="T38" fmla="*/ 7 w 78"/>
                <a:gd name="T39" fmla="*/ 56 h 90"/>
                <a:gd name="T40" fmla="*/ 7 w 78"/>
                <a:gd name="T41" fmla="*/ 61 h 90"/>
                <a:gd name="T42" fmla="*/ 7 w 78"/>
                <a:gd name="T43" fmla="*/ 68 h 90"/>
                <a:gd name="T44" fmla="*/ 8 w 78"/>
                <a:gd name="T45" fmla="*/ 75 h 90"/>
                <a:gd name="T46" fmla="*/ 12 w 78"/>
                <a:gd name="T47" fmla="*/ 83 h 90"/>
                <a:gd name="T48" fmla="*/ 17 w 78"/>
                <a:gd name="T49" fmla="*/ 87 h 90"/>
                <a:gd name="T50" fmla="*/ 22 w 78"/>
                <a:gd name="T51" fmla="*/ 90 h 90"/>
                <a:gd name="T52" fmla="*/ 27 w 78"/>
                <a:gd name="T53" fmla="*/ 90 h 90"/>
                <a:gd name="T54" fmla="*/ 30 w 78"/>
                <a:gd name="T55" fmla="*/ 87 h 90"/>
                <a:gd name="T56" fmla="*/ 33 w 78"/>
                <a:gd name="T57" fmla="*/ 83 h 90"/>
                <a:gd name="T58" fmla="*/ 35 w 78"/>
                <a:gd name="T59" fmla="*/ 78 h 90"/>
                <a:gd name="T60" fmla="*/ 37 w 78"/>
                <a:gd name="T61" fmla="*/ 75 h 90"/>
                <a:gd name="T62" fmla="*/ 40 w 78"/>
                <a:gd name="T63" fmla="*/ 72 h 90"/>
                <a:gd name="T64" fmla="*/ 45 w 78"/>
                <a:gd name="T65" fmla="*/ 71 h 90"/>
                <a:gd name="T66" fmla="*/ 53 w 78"/>
                <a:gd name="T67" fmla="*/ 70 h 90"/>
                <a:gd name="T68" fmla="*/ 61 w 78"/>
                <a:gd name="T69" fmla="*/ 67 h 90"/>
                <a:gd name="T70" fmla="*/ 68 w 78"/>
                <a:gd name="T71" fmla="*/ 64 h 90"/>
                <a:gd name="T72" fmla="*/ 72 w 78"/>
                <a:gd name="T73" fmla="*/ 61 h 90"/>
                <a:gd name="T74" fmla="*/ 75 w 78"/>
                <a:gd name="T75" fmla="*/ 59 h 90"/>
                <a:gd name="T76" fmla="*/ 78 w 78"/>
                <a:gd name="T77" fmla="*/ 55 h 90"/>
                <a:gd name="T78" fmla="*/ 78 w 78"/>
                <a:gd name="T79" fmla="*/ 52 h 90"/>
                <a:gd name="T80" fmla="*/ 73 w 78"/>
                <a:gd name="T81" fmla="*/ 47 h 90"/>
                <a:gd name="T82" fmla="*/ 67 w 78"/>
                <a:gd name="T83" fmla="*/ 42 h 90"/>
                <a:gd name="T84" fmla="*/ 65 w 78"/>
                <a:gd name="T85" fmla="*/ 39 h 90"/>
                <a:gd name="T86" fmla="*/ 64 w 78"/>
                <a:gd name="T87" fmla="*/ 36 h 90"/>
                <a:gd name="T88" fmla="*/ 63 w 78"/>
                <a:gd name="T89" fmla="*/ 31 h 90"/>
                <a:gd name="T90" fmla="*/ 60 w 78"/>
                <a:gd name="T91" fmla="*/ 25 h 90"/>
                <a:gd name="T92" fmla="*/ 55 w 78"/>
                <a:gd name="T93" fmla="*/ 19 h 90"/>
                <a:gd name="T94" fmla="*/ 48 w 78"/>
                <a:gd name="T95" fmla="*/ 14 h 90"/>
                <a:gd name="T96" fmla="*/ 38 w 78"/>
                <a:gd name="T97" fmla="*/ 11 h 90"/>
                <a:gd name="T98" fmla="*/ 30 w 78"/>
                <a:gd name="T99" fmla="*/ 10 h 90"/>
                <a:gd name="T100" fmla="*/ 25 w 78"/>
                <a:gd name="T101" fmla="*/ 8 h 90"/>
                <a:gd name="T102" fmla="*/ 20 w 78"/>
                <a:gd name="T103" fmla="*/ 6 h 90"/>
                <a:gd name="T104" fmla="*/ 17 w 78"/>
                <a:gd name="T10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90">
                  <a:moveTo>
                    <a:pt x="17" y="3"/>
                  </a:move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1" y="10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7" y="29"/>
                  </a:lnTo>
                  <a:lnTo>
                    <a:pt x="3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6" y="52"/>
                  </a:lnTo>
                  <a:lnTo>
                    <a:pt x="7" y="56"/>
                  </a:lnTo>
                  <a:lnTo>
                    <a:pt x="7" y="61"/>
                  </a:lnTo>
                  <a:lnTo>
                    <a:pt x="7" y="68"/>
                  </a:lnTo>
                  <a:lnTo>
                    <a:pt x="8" y="75"/>
                  </a:lnTo>
                  <a:lnTo>
                    <a:pt x="12" y="83"/>
                  </a:lnTo>
                  <a:lnTo>
                    <a:pt x="17" y="87"/>
                  </a:lnTo>
                  <a:lnTo>
                    <a:pt x="22" y="90"/>
                  </a:lnTo>
                  <a:lnTo>
                    <a:pt x="27" y="90"/>
                  </a:lnTo>
                  <a:lnTo>
                    <a:pt x="30" y="87"/>
                  </a:lnTo>
                  <a:lnTo>
                    <a:pt x="33" y="83"/>
                  </a:lnTo>
                  <a:lnTo>
                    <a:pt x="35" y="78"/>
                  </a:lnTo>
                  <a:lnTo>
                    <a:pt x="37" y="75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3" y="70"/>
                  </a:lnTo>
                  <a:lnTo>
                    <a:pt x="61" y="67"/>
                  </a:lnTo>
                  <a:lnTo>
                    <a:pt x="68" y="64"/>
                  </a:lnTo>
                  <a:lnTo>
                    <a:pt x="72" y="61"/>
                  </a:lnTo>
                  <a:lnTo>
                    <a:pt x="75" y="59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3" y="47"/>
                  </a:lnTo>
                  <a:lnTo>
                    <a:pt x="67" y="42"/>
                  </a:lnTo>
                  <a:lnTo>
                    <a:pt x="65" y="39"/>
                  </a:lnTo>
                  <a:lnTo>
                    <a:pt x="64" y="36"/>
                  </a:lnTo>
                  <a:lnTo>
                    <a:pt x="63" y="31"/>
                  </a:lnTo>
                  <a:lnTo>
                    <a:pt x="60" y="25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38" y="11"/>
                  </a:lnTo>
                  <a:lnTo>
                    <a:pt x="30" y="10"/>
                  </a:lnTo>
                  <a:lnTo>
                    <a:pt x="25" y="8"/>
                  </a:lnTo>
                  <a:lnTo>
                    <a:pt x="20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>
                <a:defRPr/>
              </a:pPr>
              <a:endParaRPr lang="en-US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91229" y="2077974"/>
            <a:ext cx="414338" cy="360045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09263" y="2080046"/>
            <a:ext cx="411480" cy="3619549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00138" y="2080555"/>
            <a:ext cx="411480" cy="360045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120325" y="2987561"/>
            <a:ext cx="754380" cy="48006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525" dirty="0">
                <a:solidFill>
                  <a:prstClr val="white"/>
                </a:solidFill>
              </a:rPr>
              <a:t>(</a:t>
            </a:r>
            <a:r>
              <a:rPr lang="en-US" sz="600" dirty="0">
                <a:solidFill>
                  <a:prstClr val="white"/>
                </a:solidFill>
              </a:rPr>
              <a:t>2014</a:t>
            </a:r>
            <a:r>
              <a:rPr lang="en-US" sz="525" dirty="0">
                <a:solidFill>
                  <a:prstClr val="white"/>
                </a:solidFill>
              </a:rPr>
              <a:t>)  </a:t>
            </a:r>
            <a:r>
              <a:rPr lang="en-US" sz="600" dirty="0">
                <a:solidFill>
                  <a:prstClr val="white"/>
                </a:solidFill>
              </a:rPr>
              <a:t>Denver </a:t>
            </a:r>
            <a:r>
              <a:rPr lang="en-US" sz="750" dirty="0">
                <a:solidFill>
                  <a:schemeClr val="bg1"/>
                </a:solidFill>
              </a:rPr>
              <a:t>28</a:t>
            </a:r>
            <a:r>
              <a:rPr lang="en-US" sz="750" baseline="30000" dirty="0">
                <a:solidFill>
                  <a:prstClr val="white"/>
                </a:solidFill>
              </a:rPr>
              <a:t>th</a:t>
            </a:r>
            <a:r>
              <a:rPr lang="en-US" sz="600" baseline="30000" dirty="0">
                <a:solidFill>
                  <a:prstClr val="white"/>
                </a:solidFill>
              </a:rPr>
              <a:t>  </a:t>
            </a:r>
            <a:r>
              <a:rPr lang="en-US" sz="525" dirty="0">
                <a:solidFill>
                  <a:prstClr val="white"/>
                </a:solidFill>
              </a:rPr>
              <a:t>out of </a:t>
            </a:r>
            <a:r>
              <a:rPr lang="en-US" sz="600" dirty="0">
                <a:solidFill>
                  <a:prstClr val="white"/>
                </a:solidFill>
              </a:rPr>
              <a:t>46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64234" y="981789"/>
            <a:ext cx="41681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2100" b="1" dirty="0">
                <a:solidFill>
                  <a:srgbClr val="1D3479"/>
                </a:solidFill>
                <a:latin typeface="Trebuchet MS"/>
                <a:cs typeface="Trebuchet MS"/>
              </a:rPr>
              <a:t>WHERE DOES COLORADO RANK?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1395" y="1444513"/>
            <a:ext cx="1540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PAVEMENT </a:t>
            </a:r>
          </a:p>
          <a:p>
            <a:pPr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CONDITION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54497" y="1451495"/>
            <a:ext cx="1375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BRIDGE </a:t>
            </a:r>
          </a:p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CONDITION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13177" y="1419304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SYSTEM</a:t>
            </a:r>
          </a:p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28281" y="1517772"/>
            <a:ext cx="134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FATALITIES</a:t>
            </a:r>
          </a:p>
        </p:txBody>
      </p:sp>
      <p:sp>
        <p:nvSpPr>
          <p:cNvPr id="1050" name="TextBox 1049"/>
          <p:cNvSpPr txBox="1"/>
          <p:nvPr/>
        </p:nvSpPr>
        <p:spPr>
          <a:xfrm>
            <a:off x="1892627" y="5642916"/>
            <a:ext cx="1402948" cy="401648"/>
          </a:xfrm>
          <a:prstGeom prst="rect">
            <a:avLst/>
          </a:prstGeom>
          <a:noFill/>
        </p:spPr>
        <p:txBody>
          <a:bodyPr wrap="none" tIns="27432" bIns="27432">
            <a:spAutoFit/>
          </a:bodyPr>
          <a:lstStyle/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Source: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National Bridge Inventory Data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USDOT FHWA 2015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60778" y="5620852"/>
            <a:ext cx="11322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Source: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Urban Mobility Scorecard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TTI 2015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877912" y="2076073"/>
            <a:ext cx="414338" cy="1683544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ight Brace 71"/>
          <p:cNvSpPr/>
          <p:nvPr/>
        </p:nvSpPr>
        <p:spPr>
          <a:xfrm>
            <a:off x="4296416" y="2151992"/>
            <a:ext cx="180975" cy="1533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4217599" y="2828572"/>
            <a:ext cx="71365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altLang="en-US" sz="750" b="1" dirty="0">
                <a:solidFill>
                  <a:srgbClr val="0000FF"/>
                </a:solidFill>
                <a:latin typeface="Trebuchet MS" pitchFamily="34" charset="0"/>
              </a:rPr>
              <a:t>Large Cities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877912" y="3795480"/>
            <a:ext cx="414338" cy="92583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ight Brace 75"/>
          <p:cNvSpPr/>
          <p:nvPr/>
        </p:nvSpPr>
        <p:spPr>
          <a:xfrm>
            <a:off x="4295226" y="3866434"/>
            <a:ext cx="179785" cy="7886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5400000">
            <a:off x="4155587" y="4195410"/>
            <a:ext cx="81624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altLang="en-US" sz="750" b="1" dirty="0">
                <a:solidFill>
                  <a:srgbClr val="0000FF"/>
                </a:solidFill>
                <a:latin typeface="Trebuchet MS" pitchFamily="34" charset="0"/>
              </a:rPr>
              <a:t>Medium Cities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75493" y="4755203"/>
            <a:ext cx="414338" cy="92583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ight Brace 79"/>
          <p:cNvSpPr/>
          <p:nvPr/>
        </p:nvSpPr>
        <p:spPr>
          <a:xfrm>
            <a:off x="4296416" y="4825336"/>
            <a:ext cx="180975" cy="7886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4211281" y="5085640"/>
            <a:ext cx="70724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altLang="en-US" sz="750" b="1" dirty="0">
                <a:solidFill>
                  <a:srgbClr val="0000FF"/>
                </a:solidFill>
                <a:latin typeface="Trebuchet MS" pitchFamily="34" charset="0"/>
              </a:rPr>
              <a:t>Small Cities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3116182" y="3990420"/>
            <a:ext cx="754380" cy="48006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rIns="34290" anchor="ctr"/>
          <a:lstStyle/>
          <a:p>
            <a:pPr algn="ctr" defTabSz="342900">
              <a:defRPr/>
            </a:pPr>
            <a:r>
              <a:rPr lang="en-US" sz="600" dirty="0">
                <a:solidFill>
                  <a:prstClr val="white"/>
                </a:solidFill>
              </a:rPr>
              <a:t>(2014)  C. Springs</a:t>
            </a:r>
          </a:p>
          <a:p>
            <a:pPr algn="ctr" defTabSz="342900">
              <a:defRPr/>
            </a:pPr>
            <a:r>
              <a:rPr lang="en-US" sz="750" dirty="0">
                <a:solidFill>
                  <a:prstClr val="white"/>
                </a:solidFill>
              </a:rPr>
              <a:t> 14</a:t>
            </a:r>
            <a:r>
              <a:rPr lang="en-US" sz="750" baseline="30000" dirty="0">
                <a:solidFill>
                  <a:prstClr val="white"/>
                </a:solidFill>
              </a:rPr>
              <a:t>th </a:t>
            </a:r>
            <a:r>
              <a:rPr lang="en-US" sz="525" dirty="0">
                <a:solidFill>
                  <a:prstClr val="white"/>
                </a:solidFill>
              </a:rPr>
              <a:t>out of </a:t>
            </a:r>
            <a:r>
              <a:rPr lang="en-US" sz="600" dirty="0">
                <a:solidFill>
                  <a:prstClr val="white"/>
                </a:solidFill>
              </a:rPr>
              <a:t>33</a:t>
            </a:r>
          </a:p>
        </p:txBody>
      </p:sp>
      <p:sp>
        <p:nvSpPr>
          <p:cNvPr id="84" name="Right Arrow 83"/>
          <p:cNvSpPr/>
          <p:nvPr/>
        </p:nvSpPr>
        <p:spPr>
          <a:xfrm>
            <a:off x="3120325" y="5023394"/>
            <a:ext cx="754380" cy="48006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rIns="34290" anchor="ctr"/>
          <a:lstStyle/>
          <a:p>
            <a:pPr algn="ctr" defTabSz="342900">
              <a:defRPr/>
            </a:pPr>
            <a:r>
              <a:rPr lang="en-US" sz="600" dirty="0">
                <a:solidFill>
                  <a:prstClr val="white"/>
                </a:solidFill>
              </a:rPr>
              <a:t>(2014)  Boulder </a:t>
            </a:r>
            <a:r>
              <a:rPr lang="en-US" sz="750" dirty="0">
                <a:solidFill>
                  <a:prstClr val="white"/>
                </a:solidFill>
              </a:rPr>
              <a:t>12</a:t>
            </a:r>
            <a:r>
              <a:rPr lang="en-US" sz="750" baseline="30000" dirty="0">
                <a:solidFill>
                  <a:prstClr val="white"/>
                </a:solidFill>
              </a:rPr>
              <a:t>th</a:t>
            </a:r>
            <a:r>
              <a:rPr lang="en-US" sz="600" dirty="0">
                <a:solidFill>
                  <a:prstClr val="white"/>
                </a:solidFill>
              </a:rPr>
              <a:t> </a:t>
            </a:r>
            <a:r>
              <a:rPr lang="en-US" sz="525" dirty="0">
                <a:solidFill>
                  <a:prstClr val="white"/>
                </a:solidFill>
              </a:rPr>
              <a:t>out of </a:t>
            </a:r>
            <a:r>
              <a:rPr lang="en-US" sz="600" dirty="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1572" y="5624396"/>
            <a:ext cx="889987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Source: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Highway Statistics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FHWA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480" y="2191203"/>
            <a:ext cx="984647" cy="458390"/>
            <a:chOff x="433202" y="1838811"/>
            <a:chExt cx="1312862" cy="611186"/>
          </a:xfrm>
        </p:grpSpPr>
        <p:grpSp>
          <p:nvGrpSpPr>
            <p:cNvPr id="15590" name="Group 4"/>
            <p:cNvGrpSpPr>
              <a:grpSpLocks/>
            </p:cNvGrpSpPr>
            <p:nvPr/>
          </p:nvGrpSpPr>
          <p:grpSpPr bwMode="auto">
            <a:xfrm>
              <a:off x="433202" y="1838811"/>
              <a:ext cx="1312862" cy="540423"/>
              <a:chOff x="236545" y="1865773"/>
              <a:chExt cx="1312855" cy="540181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36545" y="1975261"/>
                <a:ext cx="1312855" cy="4306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342900">
                  <a:defRPr/>
                </a:pPr>
                <a:r>
                  <a:rPr lang="en-US" altLang="en-US" sz="750" dirty="0">
                    <a:solidFill>
                      <a:srgbClr val="0000FF"/>
                    </a:solidFill>
                    <a:latin typeface="Trebuchet MS" pitchFamily="34" charset="0"/>
                  </a:rPr>
                  <a:t>SCALE:	BEST	                   to  WORST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1150940" y="1865773"/>
                <a:ext cx="0" cy="2586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/>
            <p:nvPr/>
          </p:nvCxnSpPr>
          <p:spPr>
            <a:xfrm>
              <a:off x="1347602" y="2192822"/>
              <a:ext cx="0" cy="257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6803625" y="2076258"/>
            <a:ext cx="414338" cy="360045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221659" y="2076258"/>
            <a:ext cx="414338" cy="360045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478372" y="3088321"/>
            <a:ext cx="754380" cy="34290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</a:rPr>
              <a:t>(2014) 17</a:t>
            </a:r>
            <a:r>
              <a:rPr lang="en-US" sz="800" baseline="30000" dirty="0">
                <a:solidFill>
                  <a:prstClr val="white"/>
                </a:solidFill>
              </a:rPr>
              <a:t>th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48089" y="1417504"/>
            <a:ext cx="12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BIKE </a:t>
            </a:r>
          </a:p>
          <a:p>
            <a:pPr algn="ctr" defTabSz="34290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FRIENDLY</a:t>
            </a:r>
            <a:endParaRPr lang="en-US" altLang="en-US" b="1" dirty="0">
              <a:solidFill>
                <a:srgbClr val="0000FF"/>
              </a:solidFill>
              <a:latin typeface="Trebuchet MS" pitchFamily="34" charset="0"/>
              <a:ea typeface="MS PGothic" panose="020B0600070205080204" pitchFamily="34" charset="-12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65926" y="1431643"/>
            <a:ext cx="1514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TRANSIT </a:t>
            </a:r>
          </a:p>
          <a:p>
            <a:pPr algn="ctr" defTabSz="34290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rebuchet MS" pitchFamily="34" charset="0"/>
                <a:ea typeface="MS PGothic" panose="020B0600070205080204" pitchFamily="34" charset="-128"/>
              </a:rPr>
              <a:t>UTILIZATION</a:t>
            </a:r>
            <a:endParaRPr lang="en-US" altLang="en-US" b="1" dirty="0">
              <a:solidFill>
                <a:srgbClr val="0000FF"/>
              </a:solidFill>
              <a:latin typeface="Trebuchet MS" pitchFamily="34" charset="0"/>
              <a:ea typeface="MS PGothic" panose="020B0600070205080204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22507" y="5624396"/>
            <a:ext cx="1200970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750" dirty="0"/>
              <a:t>Source:</a:t>
            </a:r>
          </a:p>
          <a:p>
            <a:pPr defTabSz="342900">
              <a:defRPr/>
            </a:pPr>
            <a:r>
              <a:rPr lang="en-US" sz="750" dirty="0"/>
              <a:t>National Transit Database</a:t>
            </a:r>
          </a:p>
          <a:p>
            <a:pPr defTabSz="342900">
              <a:defRPr/>
            </a:pPr>
            <a:r>
              <a:rPr lang="en-US" sz="750" dirty="0"/>
              <a:t>2015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47460" y="5624396"/>
            <a:ext cx="1132041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Source: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The League of American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 Bicyclists 2015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4501" y="3679433"/>
            <a:ext cx="58293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</a:t>
            </a:r>
            <a:r>
              <a:rPr lang="en-US" sz="675" dirty="0">
                <a:solidFill>
                  <a:prstClr val="white"/>
                </a:solidFill>
              </a:rPr>
              <a:t>32</a:t>
            </a:r>
            <a:r>
              <a:rPr lang="en-US" sz="675" baseline="30000" dirty="0">
                <a:solidFill>
                  <a:prstClr val="white"/>
                </a:solidFill>
              </a:rPr>
              <a:t>nd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</a:t>
            </a:r>
            <a:r>
              <a:rPr lang="en-US" sz="675" dirty="0">
                <a:solidFill>
                  <a:prstClr val="white"/>
                </a:solidFill>
              </a:rPr>
              <a:t>33</a:t>
            </a:r>
            <a:r>
              <a:rPr lang="en-US" sz="675" baseline="30000" dirty="0">
                <a:solidFill>
                  <a:prstClr val="white"/>
                </a:solidFill>
              </a:rPr>
              <a:t>rd</a:t>
            </a:r>
          </a:p>
        </p:txBody>
      </p:sp>
      <p:pic>
        <p:nvPicPr>
          <p:cNvPr id="97" name="Picture 9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6" y="2071116"/>
            <a:ext cx="27432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99" y="2077974"/>
            <a:ext cx="27432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TextBox 100"/>
          <p:cNvSpPr txBox="1"/>
          <p:nvPr/>
        </p:nvSpPr>
        <p:spPr>
          <a:xfrm>
            <a:off x="1554943" y="3676129"/>
            <a:ext cx="58293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2014 – </a:t>
            </a:r>
            <a:r>
              <a:rPr lang="en-US" sz="675" dirty="0">
                <a:solidFill>
                  <a:prstClr val="white"/>
                </a:solidFill>
              </a:rPr>
              <a:t>15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2013 – 11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pic>
        <p:nvPicPr>
          <p:cNvPr id="103" name="Picture 1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43" y="2116616"/>
            <a:ext cx="411480" cy="161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97" y="3823821"/>
            <a:ext cx="411480" cy="8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06" y="4785479"/>
            <a:ext cx="411480" cy="8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TextBox 105"/>
          <p:cNvSpPr txBox="1"/>
          <p:nvPr/>
        </p:nvSpPr>
        <p:spPr>
          <a:xfrm>
            <a:off x="3116182" y="2694922"/>
            <a:ext cx="51435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34290" rIns="34290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</a:t>
            </a:r>
            <a:r>
              <a:rPr lang="en-US" sz="675" dirty="0">
                <a:solidFill>
                  <a:prstClr val="white"/>
                </a:solidFill>
              </a:rPr>
              <a:t>29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</a:t>
            </a:r>
            <a:r>
              <a:rPr lang="en-US" sz="675" dirty="0">
                <a:solidFill>
                  <a:prstClr val="white"/>
                </a:solidFill>
              </a:rPr>
              <a:t>29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108973" y="3700444"/>
            <a:ext cx="51435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34290" rIns="34290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</a:t>
            </a:r>
            <a:r>
              <a:rPr lang="en-US" sz="675" dirty="0">
                <a:solidFill>
                  <a:prstClr val="white"/>
                </a:solidFill>
              </a:rPr>
              <a:t>11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</a:t>
            </a:r>
            <a:r>
              <a:rPr lang="en-US" sz="675" dirty="0">
                <a:solidFill>
                  <a:prstClr val="white"/>
                </a:solidFill>
              </a:rPr>
              <a:t>12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pic>
        <p:nvPicPr>
          <p:cNvPr id="109" name="Picture 10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8" y="2079234"/>
            <a:ext cx="27432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23" y="2094242"/>
            <a:ext cx="277178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7472552" y="3666563"/>
            <a:ext cx="58293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</a:t>
            </a:r>
            <a:r>
              <a:rPr lang="en-US" sz="675" dirty="0">
                <a:solidFill>
                  <a:prstClr val="white"/>
                </a:solidFill>
              </a:rPr>
              <a:t>17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</a:t>
            </a:r>
            <a:r>
              <a:rPr lang="en-US" sz="675" dirty="0">
                <a:solidFill>
                  <a:prstClr val="white"/>
                </a:solidFill>
              </a:rPr>
              <a:t>17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pic>
        <p:nvPicPr>
          <p:cNvPr id="75" name="Picture 7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39" y="2079234"/>
            <a:ext cx="27432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Right Arrow 85"/>
          <p:cNvSpPr/>
          <p:nvPr/>
        </p:nvSpPr>
        <p:spPr>
          <a:xfrm>
            <a:off x="6049902" y="2390426"/>
            <a:ext cx="754380" cy="34290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</a:rPr>
              <a:t>(2015)  7</a:t>
            </a:r>
            <a:r>
              <a:rPr lang="en-US" sz="800" baseline="30000" dirty="0">
                <a:solidFill>
                  <a:prstClr val="white"/>
                </a:solidFill>
              </a:rPr>
              <a:t>th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48547" y="2964229"/>
            <a:ext cx="58293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2014 – 6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2013 – 2</a:t>
            </a:r>
            <a:r>
              <a:rPr lang="en-US" sz="675" baseline="30000" dirty="0">
                <a:solidFill>
                  <a:prstClr val="white"/>
                </a:solidFill>
              </a:rPr>
              <a:t>nd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4741028" y="3428840"/>
            <a:ext cx="754380" cy="34290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</a:rPr>
              <a:t>(2014) 22</a:t>
            </a:r>
            <a:r>
              <a:rPr lang="en-US" sz="800" baseline="30000" dirty="0">
                <a:solidFill>
                  <a:prstClr val="white"/>
                </a:solidFill>
              </a:rPr>
              <a:t>nd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40653" y="3958084"/>
            <a:ext cx="58293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23</a:t>
            </a:r>
            <a:r>
              <a:rPr lang="en-US" sz="675" baseline="30000" dirty="0">
                <a:solidFill>
                  <a:prstClr val="white"/>
                </a:solidFill>
              </a:rPr>
              <a:t>rd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18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121415" y="4739549"/>
            <a:ext cx="514350" cy="3000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34290" rIns="34290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2013 – </a:t>
            </a:r>
            <a:r>
              <a:rPr lang="en-US" sz="675" dirty="0">
                <a:solidFill>
                  <a:prstClr val="white"/>
                </a:solidFill>
              </a:rPr>
              <a:t>13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  <a:p>
            <a:r>
              <a:rPr lang="en-US" sz="675" dirty="0">
                <a:solidFill>
                  <a:schemeClr val="bg1"/>
                </a:solidFill>
              </a:rPr>
              <a:t>2012 – </a:t>
            </a:r>
            <a:r>
              <a:rPr lang="en-US" sz="675" dirty="0">
                <a:solidFill>
                  <a:prstClr val="white"/>
                </a:solidFill>
              </a:rPr>
              <a:t>14</a:t>
            </a:r>
            <a:r>
              <a:rPr lang="en-US" sz="675" baseline="30000" dirty="0">
                <a:solidFill>
                  <a:prstClr val="white"/>
                </a:solidFill>
              </a:rPr>
              <a:t>th</a:t>
            </a:r>
          </a:p>
        </p:txBody>
      </p:sp>
      <p:sp>
        <p:nvSpPr>
          <p:cNvPr id="102" name="Right Arrow 101"/>
          <p:cNvSpPr/>
          <p:nvPr/>
        </p:nvSpPr>
        <p:spPr>
          <a:xfrm>
            <a:off x="1550687" y="3144971"/>
            <a:ext cx="754380" cy="34290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</a:rPr>
              <a:t>(2015) 18</a:t>
            </a:r>
            <a:r>
              <a:rPr lang="en-US" sz="800" baseline="30000" dirty="0">
                <a:solidFill>
                  <a:prstClr val="white"/>
                </a:solidFill>
              </a:rPr>
              <a:t>th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1" name="Right Arrow 110"/>
          <p:cNvSpPr/>
          <p:nvPr/>
        </p:nvSpPr>
        <p:spPr>
          <a:xfrm>
            <a:off x="134484" y="4127834"/>
            <a:ext cx="754380" cy="342900"/>
          </a:xfrm>
          <a:prstGeom prst="rightArrow">
            <a:avLst/>
          </a:prstGeom>
          <a:solidFill>
            <a:srgbClr val="028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</a:rPr>
              <a:t>(2014) 32</a:t>
            </a:r>
            <a:r>
              <a:rPr lang="en-US" sz="800" baseline="30000" dirty="0">
                <a:solidFill>
                  <a:prstClr val="white"/>
                </a:solidFill>
              </a:rPr>
              <a:t>nd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85946" y="5663303"/>
            <a:ext cx="889987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Source: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Highway Statistics</a:t>
            </a:r>
          </a:p>
          <a:p>
            <a:pPr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FHWA 2015</a:t>
            </a:r>
          </a:p>
        </p:txBody>
      </p:sp>
    </p:spTree>
    <p:extLst>
      <p:ext uri="{BB962C8B-B14F-4D97-AF65-F5344CB8AC3E}">
        <p14:creationId xmlns:p14="http://schemas.microsoft.com/office/powerpoint/2010/main" val="33039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9A58C3D-6C5C-44EC-A787-4BE0C91ACE8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8788" y="6734175"/>
            <a:ext cx="3611562" cy="120650"/>
          </a:xfrm>
          <a:prstGeom prst="rect">
            <a:avLst/>
          </a:prstGeom>
          <a:solidFill>
            <a:srgbClr val="FF66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D347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1" b="8232"/>
          <a:stretch/>
        </p:blipFill>
        <p:spPr>
          <a:xfrm>
            <a:off x="-695146" y="1397901"/>
            <a:ext cx="9871512" cy="48478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6662" y="147575"/>
            <a:ext cx="6553200" cy="1066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kern="1400" spc="100" dirty="0" smtClean="0">
                <a:solidFill>
                  <a:srgbClr val="1D3479"/>
                </a:solidFill>
                <a:latin typeface="Museo 300"/>
                <a:cs typeface="Museo 300"/>
              </a:rPr>
              <a:t>OUR CHALLENGE</a:t>
            </a:r>
            <a:endParaRPr lang="en-US" sz="3200" b="1" kern="1400" spc="100" dirty="0">
              <a:solidFill>
                <a:srgbClr val="1D3479"/>
              </a:solidFill>
              <a:latin typeface="Museo 300"/>
              <a:cs typeface="Museo 300"/>
            </a:endParaRPr>
          </a:p>
          <a:p>
            <a:pPr algn="r">
              <a:defRPr/>
            </a:pPr>
            <a:r>
              <a:rPr lang="en-US" sz="2400" b="1" i="1" kern="1400" spc="100" dirty="0">
                <a:solidFill>
                  <a:srgbClr val="FF6601"/>
                </a:solidFill>
                <a:latin typeface="Museo 300"/>
                <a:cs typeface="Trebuchet MS"/>
              </a:rPr>
              <a:t>c</a:t>
            </a: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Trebuchet MS"/>
              </a:rPr>
              <a:t>ontinued growth</a:t>
            </a:r>
            <a:endParaRPr lang="en-US" sz="2400" b="1" i="1" kern="1400" spc="100" dirty="0">
              <a:solidFill>
                <a:srgbClr val="FF6601"/>
              </a:solidFill>
              <a:latin typeface="Museo 30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00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9A58C3D-6C5C-44EC-A787-4BE0C91ACE8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8788" y="6734175"/>
            <a:ext cx="3611562" cy="120650"/>
          </a:xfrm>
          <a:prstGeom prst="rect">
            <a:avLst/>
          </a:prstGeom>
          <a:solidFill>
            <a:srgbClr val="FF66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D347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338" y="1146175"/>
            <a:ext cx="6400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1400" spc="100" dirty="0" smtClean="0">
                <a:solidFill>
                  <a:srgbClr val="1D3479"/>
                </a:solidFill>
                <a:latin typeface="Museo 300"/>
                <a:cs typeface="Museo 300"/>
              </a:rPr>
              <a:t>WHY IS THIS IMPORTANT?</a:t>
            </a:r>
            <a:endParaRPr lang="en-US" sz="2800" b="1" kern="1400" spc="100" dirty="0">
              <a:solidFill>
                <a:srgbClr val="1D3479"/>
              </a:solidFill>
              <a:latin typeface="Museo 300"/>
              <a:cs typeface="Museo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511280"/>
            <a:ext cx="7569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kern="1400" spc="100" dirty="0">
                <a:solidFill>
                  <a:srgbClr val="FF6601"/>
                </a:solidFill>
                <a:latin typeface="Museo 300"/>
                <a:cs typeface="Museo 300"/>
              </a:rPr>
              <a:t>t</a:t>
            </a:r>
            <a:r>
              <a:rPr lang="en-US" sz="4000" b="1" i="1" kern="1400" spc="100" dirty="0" smtClean="0">
                <a:solidFill>
                  <a:srgbClr val="FF6601"/>
                </a:solidFill>
                <a:latin typeface="Museo 300"/>
                <a:cs typeface="Museo 300"/>
              </a:rPr>
              <a:t>ransportation impacts us all</a:t>
            </a:r>
            <a:endParaRPr lang="en-US" sz="4000" b="1" i="1" kern="1400" spc="100" dirty="0">
              <a:solidFill>
                <a:srgbClr val="FF6601"/>
              </a:solidFill>
              <a:latin typeface="Museo 300"/>
              <a:cs typeface="Museo 30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356877"/>
            <a:ext cx="2514600" cy="9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598862"/>
            <a:ext cx="8755000" cy="251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0E74C06-6EB1-46A8-A60A-40290992298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762000"/>
            <a:ext cx="5486400" cy="68897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sz="2800" b="1" kern="1400" spc="100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6" y="2616886"/>
            <a:ext cx="4178662" cy="2319289"/>
          </a:xfrm>
          <a:prstGeom prst="rect">
            <a:avLst/>
          </a:prstGeom>
        </p:spPr>
      </p:pic>
      <p:pic>
        <p:nvPicPr>
          <p:cNvPr id="12" name="Picture 11" descr="Screen Shot 2014-09-30 at 8.58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68211"/>
            <a:ext cx="5241235" cy="4651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336373"/>
            <a:ext cx="5607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kern="1400" spc="100" dirty="0" smtClean="0">
                <a:solidFill>
                  <a:srgbClr val="1D3479"/>
                </a:solidFill>
                <a:latin typeface="Museo 300"/>
                <a:cs typeface="Museo 300"/>
              </a:rPr>
              <a:t>HEALTHY MULTI-MODAL SYSTEM</a:t>
            </a:r>
          </a:p>
          <a:p>
            <a:pPr algn="r">
              <a:defRPr/>
            </a:pPr>
            <a:r>
              <a:rPr lang="en-US" sz="2400" b="1" i="1" kern="1400" spc="100" dirty="0">
                <a:solidFill>
                  <a:srgbClr val="FF6601"/>
                </a:solidFill>
                <a:latin typeface="Museo 300"/>
                <a:cs typeface="Museo 300"/>
              </a:rPr>
              <a:t>p</a:t>
            </a:r>
            <a:r>
              <a:rPr lang="en-US" sz="2400" b="1" i="1" kern="1400" spc="100" dirty="0" smtClean="0">
                <a:solidFill>
                  <a:srgbClr val="FF6601"/>
                </a:solidFill>
                <a:latin typeface="Museo 300"/>
                <a:cs typeface="Museo 300"/>
              </a:rPr>
              <a:t>rovides more options</a:t>
            </a:r>
            <a:endParaRPr lang="en-US" sz="2400" b="1" i="1" kern="1400" spc="100" dirty="0">
              <a:solidFill>
                <a:srgbClr val="FF6601"/>
              </a:solidFill>
              <a:latin typeface="Museo 300"/>
              <a:cs typeface="Museo 300"/>
            </a:endParaRPr>
          </a:p>
          <a:p>
            <a:pPr algn="r">
              <a:defRPr/>
            </a:pPr>
            <a:endParaRPr lang="en-US" sz="2400" b="1" kern="1400" spc="100" dirty="0">
              <a:solidFill>
                <a:srgbClr val="1D3479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3188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39991</TotalTime>
  <Words>1060</Words>
  <Application>Microsoft Office PowerPoint</Application>
  <PresentationFormat>On-screen Show (4:3)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Museo 300</vt:lpstr>
      <vt:lpstr>Trebucher</vt:lpstr>
      <vt:lpstr>Trebuchet MS</vt:lpstr>
      <vt:lpstr>Wingdings</vt:lpstr>
      <vt:lpstr>1_Office Theme</vt:lpstr>
      <vt:lpstr>Impact Denver July 26, 2016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WAITING: FIXING COLORADO’S MAJOR MOBILITY ISSUESNOW</dc:title>
  <dc:creator>Ford, Amy</dc:creator>
  <cp:lastModifiedBy>Cataldo, Kerry</cp:lastModifiedBy>
  <cp:revision>951</cp:revision>
  <cp:lastPrinted>2016-07-21T03:56:39Z</cp:lastPrinted>
  <dcterms:created xsi:type="dcterms:W3CDTF">2014-04-17T13:39:43Z</dcterms:created>
  <dcterms:modified xsi:type="dcterms:W3CDTF">2016-07-21T03:57:09Z</dcterms:modified>
</cp:coreProperties>
</file>