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0" r:id="rId1"/>
  </p:sldMasterIdLst>
  <p:notesMasterIdLst>
    <p:notesMasterId r:id="rId24"/>
  </p:notesMasterIdLst>
  <p:sldIdLst>
    <p:sldId id="256" r:id="rId2"/>
    <p:sldId id="257" r:id="rId3"/>
    <p:sldId id="295" r:id="rId4"/>
    <p:sldId id="296" r:id="rId5"/>
    <p:sldId id="297" r:id="rId6"/>
    <p:sldId id="286" r:id="rId7"/>
    <p:sldId id="290" r:id="rId8"/>
    <p:sldId id="287" r:id="rId9"/>
    <p:sldId id="288" r:id="rId10"/>
    <p:sldId id="292" r:id="rId11"/>
    <p:sldId id="289" r:id="rId12"/>
    <p:sldId id="293" r:id="rId13"/>
    <p:sldId id="294" r:id="rId14"/>
    <p:sldId id="298" r:id="rId15"/>
    <p:sldId id="291" r:id="rId16"/>
    <p:sldId id="283" r:id="rId17"/>
    <p:sldId id="284" r:id="rId18"/>
    <p:sldId id="285" r:id="rId19"/>
    <p:sldId id="299" r:id="rId20"/>
    <p:sldId id="280" r:id="rId21"/>
    <p:sldId id="281" r:id="rId22"/>
    <p:sldId id="300" r:id="rId23"/>
  </p:sldIdLst>
  <p:sldSz cx="9144000" cy="6858000" type="screen4x3"/>
  <p:notesSz cx="7023100" cy="93091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ape 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469831" y="-465454"/>
            <a:ext cx="7962764" cy="1024001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hape 4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43343" cy="46545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 txBox="1">
            <a:spLocks noGrp="1"/>
          </p:cNvSpPr>
          <p:nvPr>
            <p:ph type="dt" idx="10"/>
          </p:nvPr>
        </p:nvSpPr>
        <p:spPr>
          <a:xfrm>
            <a:off x="3978132" y="0"/>
            <a:ext cx="3043343" cy="46545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" name="Shape 6"/>
          <p:cNvSpPr>
            <a:spLocks noGrp="1" noRot="1" noChangeAspect="1"/>
          </p:cNvSpPr>
          <p:nvPr>
            <p:ph type="sldImg" idx="3"/>
          </p:nvPr>
        </p:nvSpPr>
        <p:spPr>
          <a:xfrm>
            <a:off x="2576513" y="2641600"/>
            <a:ext cx="4656137" cy="34909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2556584" y="6485848"/>
            <a:ext cx="4682066" cy="212506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500" b="1" i="0" u="none" strike="noStrike" cap="none">
                <a:solidFill>
                  <a:srgbClr val="9FA61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500" b="1" i="0" u="none" strike="noStrike" cap="none">
                <a:solidFill>
                  <a:srgbClr val="9FA61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500" b="1" i="0" u="none" strike="noStrike" cap="none">
                <a:solidFill>
                  <a:srgbClr val="9FA61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500" b="1" i="0" u="none" strike="noStrike" cap="none">
                <a:solidFill>
                  <a:srgbClr val="9FA61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500" b="1" i="0" u="none" strike="noStrike" cap="none">
                <a:solidFill>
                  <a:srgbClr val="9FA61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ftr" idx="11"/>
          </p:nvPr>
        </p:nvSpPr>
        <p:spPr>
          <a:xfrm>
            <a:off x="0" y="8842029"/>
            <a:ext cx="3043343" cy="46545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ldNum" idx="12"/>
          </p:nvPr>
        </p:nvSpPr>
        <p:spPr>
          <a:xfrm>
            <a:off x="6600946" y="8765725"/>
            <a:ext cx="598690" cy="465454"/>
          </a:xfrm>
          <a:prstGeom prst="rect">
            <a:avLst/>
          </a:prstGeom>
          <a:noFill/>
          <a:ln>
            <a:noFill/>
          </a:ln>
        </p:spPr>
        <p:txBody>
          <a:bodyPr lIns="93300" tIns="46650" rIns="93300" bIns="466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2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698603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2576513" y="2641600"/>
            <a:ext cx="4656137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2556584" y="6485848"/>
            <a:ext cx="4682066" cy="2125068"/>
          </a:xfrm>
          <a:prstGeom prst="rect">
            <a:avLst/>
          </a:prstGeom>
          <a:noFill/>
          <a:ln>
            <a:noFill/>
          </a:ln>
        </p:spPr>
        <p:txBody>
          <a:bodyPr lIns="93300" tIns="46650" rIns="93300" bIns="466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500" b="1" i="0" u="none" strike="noStrike" cap="none">
              <a:solidFill>
                <a:srgbClr val="9FA61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0" y="8842029"/>
            <a:ext cx="3043343" cy="465454"/>
          </a:xfrm>
          <a:prstGeom prst="rect">
            <a:avLst/>
          </a:prstGeom>
          <a:noFill/>
          <a:ln>
            <a:noFill/>
          </a:ln>
        </p:spPr>
        <p:txBody>
          <a:bodyPr lIns="93300" tIns="46650" rIns="93300" bIns="4665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Peak Academy</a:t>
            </a:r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6600946" y="8765725"/>
            <a:ext cx="598690" cy="465454"/>
          </a:xfrm>
          <a:prstGeom prst="rect">
            <a:avLst/>
          </a:prstGeom>
          <a:noFill/>
          <a:ln>
            <a:noFill/>
          </a:ln>
        </p:spPr>
        <p:txBody>
          <a:bodyPr lIns="93300" tIns="46650" rIns="93300" bIns="466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lang="en-US" sz="2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0148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2556584" y="6485848"/>
            <a:ext cx="4682066" cy="212506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" name="Shape 38"/>
          <p:cNvSpPr>
            <a:spLocks noGrp="1" noRot="1" noChangeAspect="1"/>
          </p:cNvSpPr>
          <p:nvPr>
            <p:ph type="sldImg" idx="2"/>
          </p:nvPr>
        </p:nvSpPr>
        <p:spPr>
          <a:xfrm>
            <a:off x="2576513" y="2641600"/>
            <a:ext cx="4656137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2026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76513" y="2641600"/>
            <a:ext cx="4656137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200" b="0" i="0" u="none" strike="noStrike" cap="none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lang="en-US" sz="2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8207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2556584" y="6485848"/>
            <a:ext cx="4682100" cy="2125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2576513" y="2641600"/>
            <a:ext cx="4656137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227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2556584" y="6485848"/>
            <a:ext cx="4682100" cy="2125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2576513" y="2641600"/>
            <a:ext cx="4656137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061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2556584" y="6485848"/>
            <a:ext cx="4682100" cy="2125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2576513" y="2641600"/>
            <a:ext cx="4656137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7120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2576513" y="2641600"/>
            <a:ext cx="4656137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2556584" y="6485848"/>
            <a:ext cx="4682066" cy="2125068"/>
          </a:xfrm>
          <a:prstGeom prst="rect">
            <a:avLst/>
          </a:prstGeom>
          <a:noFill/>
          <a:ln>
            <a:noFill/>
          </a:ln>
        </p:spPr>
        <p:txBody>
          <a:bodyPr lIns="93300" tIns="46650" rIns="93300" bIns="466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500" b="1" i="0" u="none" strike="noStrike" cap="none">
              <a:solidFill>
                <a:srgbClr val="9FA61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Shape 224"/>
          <p:cNvSpPr txBox="1">
            <a:spLocks noGrp="1"/>
          </p:cNvSpPr>
          <p:nvPr>
            <p:ph type="ftr" idx="11"/>
          </p:nvPr>
        </p:nvSpPr>
        <p:spPr>
          <a:xfrm>
            <a:off x="0" y="8842029"/>
            <a:ext cx="3043343" cy="465454"/>
          </a:xfrm>
          <a:prstGeom prst="rect">
            <a:avLst/>
          </a:prstGeom>
          <a:noFill/>
          <a:ln>
            <a:noFill/>
          </a:ln>
        </p:spPr>
        <p:txBody>
          <a:bodyPr lIns="93300" tIns="46650" rIns="93300" bIns="4665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Peak Academy</a:t>
            </a:r>
          </a:p>
        </p:txBody>
      </p:sp>
      <p:sp>
        <p:nvSpPr>
          <p:cNvPr id="225" name="Shape 225"/>
          <p:cNvSpPr txBox="1">
            <a:spLocks noGrp="1"/>
          </p:cNvSpPr>
          <p:nvPr>
            <p:ph type="sldNum" idx="12"/>
          </p:nvPr>
        </p:nvSpPr>
        <p:spPr>
          <a:xfrm>
            <a:off x="6600946" y="8765725"/>
            <a:ext cx="598690" cy="465454"/>
          </a:xfrm>
          <a:prstGeom prst="rect">
            <a:avLst/>
          </a:prstGeom>
          <a:noFill/>
          <a:ln>
            <a:noFill/>
          </a:ln>
        </p:spPr>
        <p:txBody>
          <a:bodyPr lIns="93300" tIns="46650" rIns="93300" bIns="466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lang="en-US" sz="2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1070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hape 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hape 19"/>
          <p:cNvSpPr txBox="1">
            <a:spLocks noGrp="1"/>
          </p:cNvSpPr>
          <p:nvPr>
            <p:ph type="ctrTitle"/>
          </p:nvPr>
        </p:nvSpPr>
        <p:spPr>
          <a:xfrm>
            <a:off x="1254348" y="3065424"/>
            <a:ext cx="7420078" cy="5252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ubTitle" idx="1"/>
          </p:nvPr>
        </p:nvSpPr>
        <p:spPr>
          <a:xfrm>
            <a:off x="2273625" y="3598539"/>
            <a:ext cx="6400799" cy="35521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320"/>
              </a:spcBef>
              <a:buClr>
                <a:srgbClr val="9FA617"/>
              </a:buClr>
              <a:buFont typeface="Arial"/>
              <a:buNone/>
              <a:defRPr sz="1600" b="0" i="0" u="none" strike="noStrike" cap="none">
                <a:solidFill>
                  <a:srgbClr val="9FA61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spcBef>
                <a:spcPts val="560"/>
              </a:spcBef>
              <a:buClr>
                <a:srgbClr val="98999A"/>
              </a:buClr>
              <a:buFont typeface="Arial"/>
              <a:buNone/>
              <a:defRPr sz="2800" b="0" i="0" u="none" strike="noStrike" cap="non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spcBef>
                <a:spcPts val="480"/>
              </a:spcBef>
              <a:buClr>
                <a:srgbClr val="98999A"/>
              </a:buClr>
              <a:buFont typeface="Arial"/>
              <a:buNone/>
              <a:defRPr sz="2400" b="0" i="0" u="none" strike="noStrike" cap="non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spcBef>
                <a:spcPts val="400"/>
              </a:spcBef>
              <a:buClr>
                <a:srgbClr val="98999A"/>
              </a:buClr>
              <a:buFont typeface="Arial"/>
              <a:buNone/>
              <a:defRPr sz="2000" b="0" i="0" u="none" strike="noStrike" cap="non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spcBef>
                <a:spcPts val="400"/>
              </a:spcBef>
              <a:buClr>
                <a:srgbClr val="98999A"/>
              </a:buClr>
              <a:buFont typeface="Arial"/>
              <a:buNone/>
              <a:defRPr sz="2000" b="0" i="0" u="none" strike="noStrike" cap="non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98999A"/>
              </a:buClr>
              <a:buFont typeface="Arial"/>
              <a:buNone/>
              <a:defRPr sz="2000" b="0" i="0" u="none" strike="noStrike" cap="non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98999A"/>
              </a:buClr>
              <a:buFont typeface="Arial"/>
              <a:buNone/>
              <a:defRPr sz="2000" b="0" i="0" u="none" strike="noStrike" cap="non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98999A"/>
              </a:buClr>
              <a:buFont typeface="Arial"/>
              <a:buNone/>
              <a:defRPr sz="2000" b="0" i="0" u="none" strike="noStrike" cap="non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98999A"/>
              </a:buClr>
              <a:buFont typeface="Arial"/>
              <a:buNone/>
              <a:defRPr sz="2000" b="0" i="0" u="none" strike="noStrike" cap="non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 advClick="0" advTm="15000"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611493" y="767958"/>
            <a:ext cx="7886713" cy="5082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9FA617"/>
              </a:buClr>
              <a:buFont typeface="Arial"/>
              <a:buNone/>
              <a:defRPr sz="2000" b="0" i="0" u="none" strike="noStrike" cap="none">
                <a:solidFill>
                  <a:srgbClr val="9FA61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611495" y="1449659"/>
            <a:ext cx="7886712" cy="467650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4950" marR="0" lvl="0" indent="-133350" algn="l" rtl="0"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101600" algn="l" rtl="0"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60020" marR="0" lvl="2" indent="-58420" algn="l" rtl="0"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696913" marR="0" lvl="5" indent="-138112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149350" marR="0" lvl="6" indent="-13335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611313" marR="0" lvl="7" indent="-138112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063750" marR="0" lvl="8" indent="-13335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611493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6364607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000" b="0" i="0" u="none" strike="noStrike" cap="none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 advClick="0" advTm="15000">
    <p:cut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98999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Shape 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</p:sldLayoutIdLst>
  <p:transition spd="slow" advClick="0" advTm="15000">
    <p:cut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Brian.Elms@denvergov.or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Wcup1luGlc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/>
        </p:nvSpPr>
        <p:spPr>
          <a:xfrm>
            <a:off x="2060575" y="2410509"/>
            <a:ext cx="6778625" cy="13234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4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Peak Academy</a:t>
            </a:r>
          </a:p>
          <a:p>
            <a:pPr marL="0" marR="0" lvl="0" indent="0" algn="r" rtl="0">
              <a:spcBef>
                <a:spcPts val="0"/>
              </a:spcBef>
              <a:buNone/>
            </a:pPr>
            <a:endParaRPr sz="4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Shape 34"/>
          <p:cNvSpPr txBox="1"/>
          <p:nvPr/>
        </p:nvSpPr>
        <p:spPr>
          <a:xfrm>
            <a:off x="2060575" y="3370262"/>
            <a:ext cx="6778625" cy="24622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@DenPeakAcademy</a:t>
            </a:r>
          </a:p>
          <a:p>
            <a:pPr marL="0" marR="0" lvl="0" indent="0" algn="r" rtl="0">
              <a:spcBef>
                <a:spcPts val="1400"/>
              </a:spcBef>
              <a:spcAft>
                <a:spcPts val="0"/>
              </a:spcAft>
              <a:buSzPct val="25000"/>
              <a:buNone/>
            </a:pPr>
            <a:r>
              <a:rPr lang="en-US" sz="2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Brian.Elms@denvergov.org</a:t>
            </a:r>
          </a:p>
          <a:p>
            <a:pPr marL="0" marR="0" lvl="0" indent="0" algn="r" rtl="0">
              <a:spcBef>
                <a:spcPts val="1400"/>
              </a:spcBef>
              <a:spcAft>
                <a:spcPts val="0"/>
              </a:spcAft>
              <a:buSzPct val="25000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720-913-1645</a:t>
            </a:r>
          </a:p>
          <a:p>
            <a:pPr marL="0" marR="0" lvl="0" indent="0" algn="r" rtl="0">
              <a:spcBef>
                <a:spcPts val="1400"/>
              </a:spcBef>
              <a:buSzPct val="25000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www.denvergov.org/peakacademy </a:t>
            </a:r>
          </a:p>
        </p:txBody>
      </p:sp>
      <p:cxnSp>
        <p:nvCxnSpPr>
          <p:cNvPr id="35" name="Shape 35"/>
          <p:cNvCxnSpPr/>
          <p:nvPr/>
        </p:nvCxnSpPr>
        <p:spPr>
          <a:xfrm rot="10800000">
            <a:off x="2825750" y="3343275"/>
            <a:ext cx="5986463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ransition spd="slow" advClick="0" advTm="15000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Hot Spots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1688" t="19973" r="726" b="9783"/>
          <a:stretch/>
        </p:blipFill>
        <p:spPr>
          <a:xfrm>
            <a:off x="260307" y="1276161"/>
            <a:ext cx="8589084" cy="490669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 b="0" i="0" u="none" strike="noStrike" cap="none" smtClean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lang="en-US" sz="1000" b="0" i="0" u="none" strike="noStrike" cap="none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5787767"/>
      </p:ext>
    </p:extLst>
  </p:cSld>
  <p:clrMapOvr>
    <a:masterClrMapping/>
  </p:clrMapOvr>
  <p:transition spd="slow" advClick="0" advTm="15000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Intersections with high amounts of accidents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 b="0" i="0" u="none" strike="noStrike" cap="none" smtClean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lang="en-US" sz="1000" b="0" i="0" u="none" strike="noStrike" cap="none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3710" t="20258" r="50105" b="33254"/>
          <a:stretch/>
        </p:blipFill>
        <p:spPr>
          <a:xfrm>
            <a:off x="1255057" y="1276161"/>
            <a:ext cx="6599583" cy="453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027329"/>
      </p:ext>
    </p:extLst>
  </p:cSld>
  <p:clrMapOvr>
    <a:masterClrMapping/>
  </p:clrMapOvr>
  <p:transition spd="slow" advClick="0" advTm="15000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Fatalities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839" t="14946" r="51467" b="29076"/>
          <a:stretch/>
        </p:blipFill>
        <p:spPr>
          <a:xfrm>
            <a:off x="0" y="1403797"/>
            <a:ext cx="9195329" cy="426630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 b="0" i="0" u="none" strike="noStrike" cap="none" smtClean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lang="en-US" sz="1000" b="0" i="0" u="none" strike="noStrike" cap="none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158939"/>
      </p:ext>
    </p:extLst>
  </p:cSld>
  <p:clrMapOvr>
    <a:masterClrMapping/>
  </p:clrMapOvr>
  <p:transition spd="slow" advClick="0" advTm="15000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you do to help?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 b="0" i="0" u="none" strike="noStrike" cap="none" smtClean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lang="en-US" sz="1000" b="0" i="0" u="none" strike="noStrike" cap="none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361" t="13757" r="59833" b="28770"/>
          <a:stretch/>
        </p:blipFill>
        <p:spPr>
          <a:xfrm>
            <a:off x="172279" y="1252331"/>
            <a:ext cx="8904418" cy="523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14371"/>
      </p:ext>
    </p:extLst>
  </p:cSld>
  <p:clrMapOvr>
    <a:masterClrMapping/>
  </p:clrMapOvr>
  <p:transition spd="slow" advClick="0" advTm="15000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Case for </a:t>
            </a:r>
            <a:r>
              <a:rPr lang="en-US" dirty="0"/>
              <a:t>N</a:t>
            </a:r>
            <a:r>
              <a:rPr lang="en-US" dirty="0" smtClean="0"/>
              <a:t>ever Turning </a:t>
            </a:r>
            <a:r>
              <a:rPr lang="en-US" dirty="0"/>
              <a:t>L</a:t>
            </a:r>
            <a:r>
              <a:rPr lang="en-US" dirty="0" smtClean="0"/>
              <a:t>eft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3896" t="26477" r="19438" b="17669"/>
          <a:stretch/>
        </p:blipFill>
        <p:spPr>
          <a:xfrm>
            <a:off x="1777486" y="1323640"/>
            <a:ext cx="6720720" cy="544776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 b="0" i="0" u="none" strike="noStrike" cap="none" smtClean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lang="en-US" sz="1000" b="0" i="0" u="none" strike="noStrike" cap="none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99696"/>
            <a:ext cx="2286000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592877"/>
      </p:ext>
    </p:extLst>
  </p:cSld>
  <p:clrMapOvr>
    <a:masterClrMapping/>
  </p:clrMapOvr>
  <p:transition spd="slow" advClick="0" advTm="15000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STOP TURNING LEFT!!!!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 b="0" i="0" u="none" strike="noStrike" cap="none" smtClean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lang="en-US" sz="1000" b="0" i="0" u="none" strike="noStrike" cap="none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1492" y="1728455"/>
            <a:ext cx="81718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111111"/>
                </a:solidFill>
                <a:latin typeface="Georgia" panose="02040502050405020303" pitchFamily="18" charset="0"/>
              </a:rPr>
              <a:t>We could save lives by restricting left turns, but we’re unwilling to sacrifice what we see as a needed convenience. Even if you discount the safety concerns, the efficiency of turning left is questionable</a:t>
            </a:r>
            <a:r>
              <a:rPr lang="en-US" dirty="0">
                <a:solidFill>
                  <a:srgbClr val="111111"/>
                </a:solidFill>
                <a:latin typeface="Georgia" panose="02040502050405020303" pitchFamily="18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05370"/>
      </p:ext>
    </p:extLst>
  </p:cSld>
  <p:clrMapOvr>
    <a:masterClrMapping/>
  </p:clrMapOvr>
  <p:transition spd="slow" advClick="0" advTm="15000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xfrm>
            <a:off x="611493" y="767958"/>
            <a:ext cx="7886700" cy="50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9FA617"/>
              </a:buClr>
              <a:buSzPct val="25000"/>
              <a:buFont typeface="Arial"/>
              <a:buNone/>
            </a:pPr>
            <a:r>
              <a:rPr lang="en-US" sz="2400" b="1" dirty="0" smtClean="0"/>
              <a:t>What Makes Denver Different </a:t>
            </a:r>
            <a:r>
              <a:rPr lang="en-US" sz="2400" b="1" i="0" u="none" strike="noStrike" cap="none" dirty="0">
                <a:solidFill>
                  <a:srgbClr val="9FA617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</a:p>
        </p:txBody>
      </p:sp>
      <p:sp>
        <p:nvSpPr>
          <p:cNvPr id="219" name="Shape 219"/>
          <p:cNvSpPr txBox="1">
            <a:spLocks noGrp="1"/>
          </p:cNvSpPr>
          <p:nvPr>
            <p:ph type="sldNum" idx="12"/>
          </p:nvPr>
        </p:nvSpPr>
        <p:spPr>
          <a:xfrm>
            <a:off x="6364607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lang="en-US" sz="1000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3"/>
          <a:srcRect l="53126" t="22637" r="14723" b="12880"/>
          <a:stretch/>
        </p:blipFill>
        <p:spPr bwMode="auto">
          <a:xfrm>
            <a:off x="1420784" y="1337310"/>
            <a:ext cx="6466205" cy="50190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20082788"/>
      </p:ext>
    </p:extLst>
  </p:cSld>
  <p:clrMapOvr>
    <a:masterClrMapping/>
  </p:clrMapOvr>
  <p:transition spd="slow" advClick="0" advTm="15000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xfrm>
            <a:off x="611493" y="767958"/>
            <a:ext cx="7886700" cy="50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9FA617"/>
              </a:buClr>
              <a:buSzPct val="25000"/>
              <a:buFont typeface="Arial"/>
              <a:buNone/>
            </a:pPr>
            <a:r>
              <a:rPr lang="en-US" sz="2400" b="1" dirty="0" smtClean="0"/>
              <a:t>Increase the Capacity to do more Good</a:t>
            </a:r>
            <a:r>
              <a:rPr lang="en-US" sz="2400" b="1" i="0" u="none" strike="noStrike" cap="none" dirty="0">
                <a:solidFill>
                  <a:srgbClr val="9FA617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</a:p>
        </p:txBody>
      </p:sp>
      <p:sp>
        <p:nvSpPr>
          <p:cNvPr id="219" name="Shape 219"/>
          <p:cNvSpPr txBox="1">
            <a:spLocks noGrp="1"/>
          </p:cNvSpPr>
          <p:nvPr>
            <p:ph type="sldNum" idx="12"/>
          </p:nvPr>
        </p:nvSpPr>
        <p:spPr>
          <a:xfrm>
            <a:off x="6364607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lang="en-US" sz="1000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8596" t="13546" r="6183" b="16852"/>
          <a:stretch/>
        </p:blipFill>
        <p:spPr>
          <a:xfrm>
            <a:off x="750628" y="1444089"/>
            <a:ext cx="6423102" cy="491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885741"/>
      </p:ext>
    </p:extLst>
  </p:cSld>
  <p:clrMapOvr>
    <a:masterClrMapping/>
  </p:clrMapOvr>
  <p:transition spd="slow" advClick="0" advTm="15000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David </a:t>
            </a:r>
            <a:r>
              <a:rPr lang="en-US" dirty="0" err="1" smtClean="0"/>
              <a:t>Padrino’s</a:t>
            </a:r>
            <a:r>
              <a:rPr lang="en-US" dirty="0" smtClean="0"/>
              <a:t> Happy Face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 b="0" i="0" u="none" strike="noStrike" cap="none" smtClean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lang="en-US" sz="1000" b="0" i="0" u="none" strike="noStrike" cap="none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77519"/>
            <a:ext cx="2333767" cy="23337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0679"/>
            <a:ext cx="4764668" cy="26801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7791" y="1582714"/>
            <a:ext cx="6346209" cy="527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451440"/>
      </p:ext>
    </p:extLst>
  </p:cSld>
  <p:clrMapOvr>
    <a:masterClrMapping/>
  </p:clrMapOvr>
  <p:transition spd="slow" advClick="0" advTm="15000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Actual Happy Face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 b="0" i="0" u="none" strike="noStrike" cap="none" smtClean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lang="en-US" sz="1000" b="0" i="0" u="none" strike="noStrike" cap="none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8855" y="1276161"/>
            <a:ext cx="3871490" cy="523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64112"/>
      </p:ext>
    </p:extLst>
  </p:cSld>
  <p:clrMapOvr>
    <a:masterClrMapping/>
  </p:clrMapOvr>
  <p:transition spd="slow" advClick="0" advTm="15000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611493" y="767958"/>
            <a:ext cx="7886713" cy="50820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9FA617"/>
              </a:buClr>
              <a:buSzPct val="25000"/>
              <a:buFont typeface="Arial"/>
              <a:buNone/>
            </a:pPr>
            <a:r>
              <a:rPr lang="en-US" sz="4000" b="1" i="0" u="none" strike="noStrike" cap="none" dirty="0" smtClean="0">
                <a:solidFill>
                  <a:srgbClr val="9FA617"/>
                </a:solidFill>
                <a:latin typeface="Arial"/>
                <a:ea typeface="Arial"/>
                <a:cs typeface="Arial"/>
                <a:sym typeface="Arial"/>
              </a:rPr>
              <a:t>I’M </a:t>
            </a:r>
            <a:r>
              <a:rPr lang="en-US" sz="4000" b="1" i="0" u="none" strike="noStrike" cap="none" dirty="0">
                <a:solidFill>
                  <a:srgbClr val="9FA617"/>
                </a:solidFill>
                <a:latin typeface="Arial"/>
                <a:ea typeface="Arial"/>
                <a:cs typeface="Arial"/>
                <a:sym typeface="Arial"/>
              </a:rPr>
              <a:t>BRIAN, I’M FROM DENVER</a:t>
            </a:r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6364607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lang="en-US" sz="1000" b="0" i="0" u="none" strike="noStrike" cap="none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" name="Shape 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6513" y="3982887"/>
            <a:ext cx="8229600" cy="255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Shape 4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143756" y="1439934"/>
            <a:ext cx="2837099" cy="2125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Shape 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01313" y="1276161"/>
            <a:ext cx="3972625" cy="264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5000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xfrm>
            <a:off x="611493" y="767958"/>
            <a:ext cx="7886700" cy="50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9FA617"/>
              </a:buClr>
              <a:buSzPct val="25000"/>
              <a:buFont typeface="Arial"/>
              <a:buNone/>
            </a:pPr>
            <a:r>
              <a:rPr lang="en-US" sz="2400" b="1" dirty="0" smtClean="0"/>
              <a:t>Book can be purchased on Amazon</a:t>
            </a:r>
            <a:r>
              <a:rPr lang="en-US" sz="2400" b="1" i="0" u="none" strike="noStrike" cap="none" dirty="0">
                <a:solidFill>
                  <a:srgbClr val="9FA617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</a:p>
        </p:txBody>
      </p:sp>
      <p:sp>
        <p:nvSpPr>
          <p:cNvPr id="219" name="Shape 219"/>
          <p:cNvSpPr txBox="1">
            <a:spLocks noGrp="1"/>
          </p:cNvSpPr>
          <p:nvPr>
            <p:ph type="sldNum" idx="12"/>
          </p:nvPr>
        </p:nvSpPr>
        <p:spPr>
          <a:xfrm>
            <a:off x="6364607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lang="en-US" sz="1000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0" b="3084"/>
          <a:stretch/>
        </p:blipFill>
        <p:spPr>
          <a:xfrm>
            <a:off x="2434468" y="1276158"/>
            <a:ext cx="4438835" cy="5418162"/>
          </a:xfrm>
          <a:prstGeom prst="rect">
            <a:avLst/>
          </a:prstGeom>
        </p:spPr>
      </p:pic>
    </p:spTree>
  </p:cSld>
  <p:clrMapOvr>
    <a:masterClrMapping/>
  </p:clrMapOvr>
  <p:transition spd="slow" advClick="0" advTm="15000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/>
          <p:nvPr/>
        </p:nvSpPr>
        <p:spPr>
          <a:xfrm>
            <a:off x="1017640" y="3335610"/>
            <a:ext cx="7093972" cy="2984085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999B9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1800" b="1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Learn more about Peak Academy in…</a:t>
            </a:r>
          </a:p>
          <a:p>
            <a:pPr marL="0" marR="0" lvl="0" indent="0" algn="r" rtl="0">
              <a:spcBef>
                <a:spcPts val="0"/>
              </a:spcBef>
              <a:buNone/>
            </a:pPr>
            <a:endParaRPr sz="1800" b="1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spcBef>
                <a:spcPts val="0"/>
              </a:spcBef>
              <a:buNone/>
            </a:pPr>
            <a:endParaRPr sz="1800" b="1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spcBef>
                <a:spcPts val="0"/>
              </a:spcBef>
              <a:buNone/>
            </a:pPr>
            <a:endParaRPr sz="1800" b="1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spcBef>
                <a:spcPts val="0"/>
              </a:spcBef>
              <a:buNone/>
            </a:pPr>
            <a:endParaRPr sz="1800" b="1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spcBef>
                <a:spcPts val="0"/>
              </a:spcBef>
              <a:buNone/>
            </a:pPr>
            <a:endParaRPr sz="1800" b="1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spcBef>
                <a:spcPts val="0"/>
              </a:spcBef>
              <a:buNone/>
            </a:pPr>
            <a:endParaRPr sz="1800" b="1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spcBef>
                <a:spcPts val="0"/>
              </a:spcBef>
              <a:buNone/>
            </a:pPr>
            <a:endParaRPr sz="1800" b="1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Shape 228"/>
          <p:cNvSpPr txBox="1">
            <a:spLocks noGrp="1"/>
          </p:cNvSpPr>
          <p:nvPr>
            <p:ph type="title"/>
          </p:nvPr>
        </p:nvSpPr>
        <p:spPr>
          <a:xfrm>
            <a:off x="611493" y="767958"/>
            <a:ext cx="7886713" cy="50820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9FA617"/>
              </a:buClr>
              <a:buSzPct val="25000"/>
              <a:buFont typeface="Arial"/>
              <a:buNone/>
            </a:pPr>
            <a:r>
              <a:rPr lang="en-US" sz="2000" b="0" i="0" u="none" strike="noStrike" cap="none">
                <a:solidFill>
                  <a:srgbClr val="9FA617"/>
                </a:solidFill>
                <a:latin typeface="Arial"/>
                <a:ea typeface="Arial"/>
                <a:cs typeface="Arial"/>
                <a:sym typeface="Arial"/>
              </a:rPr>
              <a:t>WRAP UP</a:t>
            </a:r>
          </a:p>
        </p:txBody>
      </p:sp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781664" y="1278623"/>
            <a:ext cx="3229896" cy="4850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34950" marR="0" lvl="0" indent="-234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Questions?</a:t>
            </a:r>
          </a:p>
          <a:p>
            <a:pPr marL="0" marR="0" lvl="0" indent="0" algn="l" rtl="0">
              <a:spcBef>
                <a:spcPts val="20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0" name="Shape 2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07587" y="5069935"/>
            <a:ext cx="2917406" cy="1092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Shape 2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74885" y="4157773"/>
            <a:ext cx="2192471" cy="677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Shape 2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47975" y="4125157"/>
            <a:ext cx="3862741" cy="844973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Shape 233"/>
          <p:cNvSpPr txBox="1"/>
          <p:nvPr/>
        </p:nvSpPr>
        <p:spPr>
          <a:xfrm>
            <a:off x="3819832" y="1278623"/>
            <a:ext cx="4830773" cy="4850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34950" marR="0" lvl="0" indent="-234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Contact Information</a:t>
            </a:r>
          </a:p>
          <a:p>
            <a:pPr marL="468313" marR="0" lvl="5" indent="-11112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ourier New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Brian.elms@denvergov.org</a:t>
            </a:r>
          </a:p>
          <a:p>
            <a:pPr marL="925513" marR="0" lvl="5" indent="-46831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AutoNum type="alphaLcPeriod" startAt="16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720.913.1645</a:t>
            </a:r>
          </a:p>
          <a:p>
            <a:pPr marL="925513" marR="0" lvl="5" indent="-46831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ourier New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@denvpeakacademy</a:t>
            </a:r>
          </a:p>
          <a:p>
            <a:pPr marL="0" marR="0" lvl="4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 advClick="0" advTm="15000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Bonus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 b="0" i="0" u="none" strike="noStrike" cap="none" smtClean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lang="en-US" sz="1000" b="0" i="0" u="none" strike="noStrike" cap="none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wWcup1luGlc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5453" y="1317030"/>
            <a:ext cx="8958792" cy="503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511466"/>
      </p:ext>
    </p:extLst>
  </p:cSld>
  <p:clrMapOvr>
    <a:masterClrMapping/>
  </p:clrMapOvr>
  <p:transition spd="slow" advClick="0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3.googleusercontent.com/Ztn4Rlc940Lj23_UwV0uztVW3WLXtBdHeAYSLBKUuq4mQ-e3J2Aiwp5RfVDwHSmW0nR7mQkBKuec4O2Ta3yARtI8VUWMoLUz1akzIyHyC6aBphc4r9A2O5Bm07wr5KIW6vmhJEedvZEt0v06a3mzfTo8EWKD9n4G3danh-ELmn30qHH8G4z05tRvaSD59E-Qsomz4IbtXsLs7bl6Oqe5ePHi5jmvs7AwxJnbo3qO4gt-nYTugp5oSFQJteSAwYmdEswil7pcHFxEv5PL4SDZceo8-Brsi6Ok1su0QUGiXUXW2ak3M1v6iMBK-7aHIpenWHhM5EO3EpYG3MCEELsaceMmb-DI8p91-p0X2ENqNBMuxJ4qd1V_0sUiyKZ_gEp-bw25n1RR8_r8ZegWvbvG-clHOhkj3eb4MYGdNuNDDjLGBShbkRW0KMOiM-dhBP7RQky1OnVI4VZ8H4xCFntxRXLew3DBYzkSC4_8LR7WH1YEW7K1j1NNv_rsHuhkXB310g2RIfVCP4dXhVu-ZFPKVtoLpnq8ZjXbk-XWxCyc71Txa0JGTH3FMKai5QbN3YmeLrw7LEry-ErvhcJXOODILUn8oUUE22I=w705-h940-n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67"/>
          <a:stretch/>
        </p:blipFill>
        <p:spPr bwMode="auto">
          <a:xfrm>
            <a:off x="3547639" y="1276161"/>
            <a:ext cx="2014419" cy="198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What Is Peak Academy? 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5501" y="7435803"/>
            <a:ext cx="2365874" cy="89222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 b="0" i="0" u="none" strike="noStrike" cap="none" smtClean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lang="en-US" sz="1000" b="0" i="0" u="none" strike="noStrike" cap="none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8" name="Picture 4" descr="https://lh3.googleusercontent.com/iEalyi9-_TWIBAIDp8nMXUFzPMnos17hOVdwCi4LVWWBWpp0cazvUuOUhJrHcKRb1WWfWCXtBR2BgOoF3Qt7l3Tt85rOEoCEnG1Y9a1XzYVsc5dtWSWlaNZTE32yaKlFizJ3YXKlJsPWRRwNuvBgcHItAsPXeHBDOyVjAovLZrC65w3ahMPrwUCDpzXTrD_ZR2oO0yjZIV_ru6GWt3huIzE2cl6oyGu8sTSTNVGOtPfJkKzDoAU7jAdMzTRCQ21FQiGROHV_AuOHFgLADUCS0ij4Zi6b70ZoVFerVSiVNES7KcksQpCAP8boEkQzpRMbIRbLn883LxPMavBFLSKEG2NYRydbA6EVEdWOQYjUQSFUXavbo_OEv6-Z3qWnd9jQpppTiPlQH0BZhIG0HQ-IsjXTHHuRJ1dW9a54lQYt0-6UlLulcftNh97ea80u0a8lXDXpmawcKEmE6L4khtrLUUjziQf999NzDoj1ahM0GLQU-hellA2JHuzmcE2_gvlZnYmlSL5-h41lOuJIFIkGTMG4n0isubZf3TSe9n0uJ6TX6x1lf_QiWzvX5Ij2-Px1JgqzbBUxm7CiDRCvVLEwxGE3MKFmiDs=w1280-h720-n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8" t="7589" r="13216" b="31036"/>
          <a:stretch/>
        </p:blipFill>
        <p:spPr bwMode="auto">
          <a:xfrm>
            <a:off x="0" y="3108132"/>
            <a:ext cx="7735557" cy="361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3.googleusercontent.com/xod9VLuR6bgTuQvUzgrnn_psXl34cm9DMcwTFC7In0RxWZ7aYu0AT_rK0j7uuXggIIcItVv044EkxmDSy14AufqZR7Lx71LbYdL07oWGux_Ziyb8QwKnSGYtDl01kfD9BSX1gRyCWkyCMKBBXfIILEtMO0cIJ90FCvbovrIM1d_W7ssgthbRyic5iPFggT_HBGJZ1s0mhD60zBtnTD7-KG_8hFG8bzcyLSl_mUeZlOvQYGo6RPafhYaL5k3I5jIFgr0AsFwtxQLa-pZ5MVuUbTxTwkvthStpbnQ6Xhkpq5wMpwGMfP58uMlBRidwiNqAzj9IR5CBYVo2d_Re856UIVQNvMshcti06P9KIq6IqcJFTwQUZKFUhaaZ6sXIDrqZz0r0ctpUvgvJRCTzaPznHHa4CUwo7oRJsWwMuh439YVYYkPW41d9kGaEP2RGFDCyS8cmbG0smZj2dKnN9LoEsZo2diuh1GptZdNATyLsfUOVGH_6YOfXRQFjGQDXiaAHxZmlogp0VvjBGPFK97KeSMLWLEaYBNnD8mw7eIiaKe-RdnQJCJpephMc_rbjZ3bGKr2sd1xVv1GX6DiYQqaFLPxbMGknzbs=w1280-h720-n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9" t="13359" r="32745" b="33905"/>
          <a:stretch/>
        </p:blipFill>
        <p:spPr bwMode="auto">
          <a:xfrm>
            <a:off x="4157164" y="3104817"/>
            <a:ext cx="4053386" cy="361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381794"/>
      </p:ext>
    </p:extLst>
  </p:cSld>
  <p:clrMapOvr>
    <a:masterClrMapping/>
  </p:clrMapOvr>
  <p:transition spd="slow" advClick="0" advTm="15000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493" y="518616"/>
            <a:ext cx="7886713" cy="757546"/>
          </a:xfrm>
        </p:spPr>
        <p:txBody>
          <a:bodyPr/>
          <a:lstStyle/>
          <a:p>
            <a:r>
              <a:rPr lang="en-US" sz="4000" dirty="0" smtClean="0"/>
              <a:t>Do you really do that?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 b="0" i="0" u="none" strike="noStrike" cap="none" smtClean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lang="en-US" sz="1000" b="0" i="0" u="none" strike="noStrike" cap="none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69"/>
          <a:stretch/>
        </p:blipFill>
        <p:spPr>
          <a:xfrm>
            <a:off x="795239" y="1714949"/>
            <a:ext cx="7519220" cy="414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80539"/>
      </p:ext>
    </p:extLst>
  </p:cSld>
  <p:clrMapOvr>
    <a:masterClrMapping/>
  </p:clrMapOvr>
  <p:transition spd="slow" advClick="0" advTm="15000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Stories are more fun!!!!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30" y="2197100"/>
            <a:ext cx="3352800" cy="452437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 b="0" i="0" u="none" strike="noStrike" cap="none" smtClean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lang="en-US" sz="1000" b="0" i="0" u="none" strike="noStrike" cap="none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7724" y="1276161"/>
            <a:ext cx="5333766" cy="30059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9976" y="4445871"/>
            <a:ext cx="4288230" cy="241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34883"/>
      </p:ext>
    </p:extLst>
  </p:cSld>
  <p:clrMapOvr>
    <a:masterClrMapping/>
  </p:clrMapOvr>
  <p:transition spd="slow" advClick="0" advTm="15000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Getting to work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4422" t="8512" r="3671" b="28125"/>
          <a:stretch/>
        </p:blipFill>
        <p:spPr>
          <a:xfrm>
            <a:off x="1037230" y="1612829"/>
            <a:ext cx="8106770" cy="474352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 b="0" i="0" u="none" strike="noStrike" cap="none" smtClean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lang="en-US" sz="1000" b="0" i="0" u="none" strike="noStrike" cap="none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3314374"/>
      </p:ext>
    </p:extLst>
  </p:cSld>
  <p:clrMapOvr>
    <a:masterClrMapping/>
  </p:clrMapOvr>
  <p:transition spd="slow" advClick="0" advTm="15000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People Get to Work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 b="0" i="0" u="none" strike="noStrike" cap="none" smtClean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lang="en-US" sz="1000" b="0" i="0" u="none" strike="noStrike" cap="none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1681" t="20550" r="417"/>
          <a:stretch/>
        </p:blipFill>
        <p:spPr>
          <a:xfrm>
            <a:off x="646435" y="1316479"/>
            <a:ext cx="7851771" cy="503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186687"/>
      </p:ext>
    </p:extLst>
  </p:cSld>
  <p:clrMapOvr>
    <a:masterClrMapping/>
  </p:clrMapOvr>
  <p:transition spd="slow" advClick="0" advTm="15000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Getting to work can be terrible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174" y="1426286"/>
            <a:ext cx="6229350" cy="429577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 b="0" i="0" u="none" strike="noStrike" cap="none" smtClean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lang="en-US" sz="1000" b="0" i="0" u="none" strike="noStrike" cap="none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592379"/>
      </p:ext>
    </p:extLst>
  </p:cSld>
  <p:clrMapOvr>
    <a:masterClrMapping/>
  </p:clrMapOvr>
  <p:transition spd="slow" advClick="0" advTm="15000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493" y="547147"/>
            <a:ext cx="7886713" cy="508203"/>
          </a:xfrm>
        </p:spPr>
        <p:txBody>
          <a:bodyPr/>
          <a:lstStyle/>
          <a:p>
            <a:r>
              <a:rPr lang="en-US" dirty="0" smtClean="0"/>
              <a:t>What Do the Crashes Actually Look Like?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1630" t="21491" r="813" b="-241"/>
          <a:stretch/>
        </p:blipFill>
        <p:spPr>
          <a:xfrm>
            <a:off x="89314" y="1055350"/>
            <a:ext cx="9054686" cy="580265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 b="0" i="0" u="none" strike="noStrike" cap="none" smtClean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lang="en-US" sz="1000" b="0" i="0" u="none" strike="noStrike" cap="none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4664057"/>
      </p:ext>
    </p:extLst>
  </p:cSld>
  <p:clrMapOvr>
    <a:masterClrMapping/>
  </p:clrMapOvr>
  <p:transition spd="slow" advClick="0" advTm="15000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Peak Academy">
      <a:dk1>
        <a:srgbClr val="58595B"/>
      </a:dk1>
      <a:lt1>
        <a:srgbClr val="FFFFFF"/>
      </a:lt1>
      <a:dk2>
        <a:srgbClr val="005596"/>
      </a:dk2>
      <a:lt2>
        <a:srgbClr val="9FA617"/>
      </a:lt2>
      <a:accent1>
        <a:srgbClr val="DCDDDE"/>
      </a:accent1>
      <a:accent2>
        <a:srgbClr val="400F60"/>
      </a:accent2>
      <a:accent3>
        <a:srgbClr val="9FA617"/>
      </a:accent3>
      <a:accent4>
        <a:srgbClr val="FDB913"/>
      </a:accent4>
      <a:accent5>
        <a:srgbClr val="005596"/>
      </a:accent5>
      <a:accent6>
        <a:srgbClr val="F3901D"/>
      </a:accent6>
      <a:hlink>
        <a:srgbClr val="0096D6"/>
      </a:hlink>
      <a:folHlink>
        <a:srgbClr val="D9531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1668</TotalTime>
  <Words>169</Words>
  <Application>Microsoft Office PowerPoint</Application>
  <PresentationFormat>On-screen Show (4:3)</PresentationFormat>
  <Paragraphs>63</Paragraphs>
  <Slides>22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Courier New</vt:lpstr>
      <vt:lpstr>Georgia</vt:lpstr>
      <vt:lpstr>Office Theme</vt:lpstr>
      <vt:lpstr>PowerPoint Presentation</vt:lpstr>
      <vt:lpstr>I’M BRIAN, I’M FROM DENVER</vt:lpstr>
      <vt:lpstr>What Is Peak Academy? </vt:lpstr>
      <vt:lpstr>Do you really do that?</vt:lpstr>
      <vt:lpstr>Stories are more fun!!!!</vt:lpstr>
      <vt:lpstr>Getting to work</vt:lpstr>
      <vt:lpstr>How People Get to Work</vt:lpstr>
      <vt:lpstr>Getting to work can be terrible</vt:lpstr>
      <vt:lpstr>What Do the Crashes Actually Look Like?</vt:lpstr>
      <vt:lpstr>Hot Spots</vt:lpstr>
      <vt:lpstr>Intersections with high amounts of accidents </vt:lpstr>
      <vt:lpstr>Fatalities </vt:lpstr>
      <vt:lpstr>What can you do to help?</vt:lpstr>
      <vt:lpstr>The Case for Never Turning Left</vt:lpstr>
      <vt:lpstr>STOP TURNING LEFT!!!!</vt:lpstr>
      <vt:lpstr>What Makes Denver Different  </vt:lpstr>
      <vt:lpstr>Increase the Capacity to do more Good </vt:lpstr>
      <vt:lpstr>David Padrino’s Happy Face</vt:lpstr>
      <vt:lpstr>Actual Happy Face</vt:lpstr>
      <vt:lpstr>Book can be purchased on Amazon </vt:lpstr>
      <vt:lpstr>WRAP UP</vt:lpstr>
      <vt:lpstr>Video Bonus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Elms, Brian J. - Budget &amp; Management Office</dc:creator>
  <cp:lastModifiedBy>Elms, Brian J. - Budget &amp; Management Office</cp:lastModifiedBy>
  <cp:revision>26</cp:revision>
  <dcterms:modified xsi:type="dcterms:W3CDTF">2016-07-21T15:12:36Z</dcterms:modified>
</cp:coreProperties>
</file>